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4"/>
  </p:sldMasterIdLst>
  <p:notesMasterIdLst>
    <p:notesMasterId r:id="rId29"/>
  </p:notesMasterIdLst>
  <p:handoutMasterIdLst>
    <p:handoutMasterId r:id="rId30"/>
  </p:handoutMasterIdLst>
  <p:sldIdLst>
    <p:sldId id="299" r:id="rId5"/>
    <p:sldId id="256" r:id="rId6"/>
    <p:sldId id="257" r:id="rId7"/>
    <p:sldId id="286" r:id="rId8"/>
    <p:sldId id="284" r:id="rId9"/>
    <p:sldId id="283" r:id="rId10"/>
    <p:sldId id="258" r:id="rId11"/>
    <p:sldId id="292" r:id="rId12"/>
    <p:sldId id="290" r:id="rId13"/>
    <p:sldId id="293" r:id="rId14"/>
    <p:sldId id="295" r:id="rId15"/>
    <p:sldId id="294" r:id="rId16"/>
    <p:sldId id="302" r:id="rId17"/>
    <p:sldId id="296" r:id="rId18"/>
    <p:sldId id="276" r:id="rId19"/>
    <p:sldId id="278" r:id="rId20"/>
    <p:sldId id="277" r:id="rId21"/>
    <p:sldId id="300" r:id="rId22"/>
    <p:sldId id="288" r:id="rId23"/>
    <p:sldId id="297" r:id="rId24"/>
    <p:sldId id="291" r:id="rId25"/>
    <p:sldId id="298" r:id="rId26"/>
    <p:sldId id="301" r:id="rId27"/>
    <p:sldId id="289" r:id="rId28"/>
  </p:sldIdLst>
  <p:sldSz cx="9144000" cy="6858000" type="screen4x3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CC808F-328E-7CCC-8D2E-6CF3E87B91BC}" v="45" dt="2024-01-15T13:50:56.610"/>
    <p1510:client id="{FFC2A11B-FD9C-4857-B4F3-D1D9476C1235}" v="24" dt="2024-01-15T13:11:37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5625" y="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5625" y="6515100"/>
            <a:ext cx="4310063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7B5716DC-284E-48CA-93A1-4823DFA37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625" y="0"/>
            <a:ext cx="4310063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33400"/>
            <a:ext cx="3455988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76600"/>
            <a:ext cx="7294562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4310063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625" y="6477000"/>
            <a:ext cx="4310063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7EB151C1-68ED-4C14-BDE6-67546D8B2F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61864BA-EDEB-4405-8A11-0679CB824F38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94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1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84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BAE3BD8-FFFA-4120-9B0E-59569C490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096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I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1B4026-C98C-4241-8C97-AABC6CBCA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54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70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08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42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6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4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  <p:sldLayoutId id="214748421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vsware@stmarysmidleton.com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portal.ie/" TargetMode="External"/><Relationship Id="rId2" Type="http://schemas.openxmlformats.org/officeDocument/2006/relationships/hyperlink" Target="http://www.curriculumonline.i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324CCFA0-27D3-4A36-9B02-FAB6B3DB0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8A693E-D7CA-4A38-90F9-DD4981DA7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301994-890E-4E18-97C2-DB17226AE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6300" y="102676"/>
            <a:ext cx="3724824" cy="3222264"/>
          </a:xfrm>
        </p:spPr>
        <p:txBody>
          <a:bodyPr>
            <a:normAutofit/>
          </a:bodyPr>
          <a:lstStyle/>
          <a:p>
            <a:r>
              <a:rPr lang="en-GB" sz="4700" cap="none" dirty="0">
                <a:latin typeface="Comic Sans MS"/>
                <a:cs typeface="Biome"/>
              </a:rPr>
              <a:t>Junior Cycle Subject Options </a:t>
            </a:r>
            <a:endParaRPr lang="en-GB" sz="4700" cap="none" dirty="0">
              <a:latin typeface="Comic Sans MS" panose="030F0702030302020204" pitchFamily="66" charset="0"/>
              <a:cs typeface="Biome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719A8-49E8-4294-8E63-97A08C388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3255" y="3387661"/>
            <a:ext cx="4107473" cy="882568"/>
          </a:xfrm>
        </p:spPr>
        <p:txBody>
          <a:bodyPr vert="horz" lIns="91440" tIns="91440" rIns="91440" bIns="91440" rtlCol="0" anchor="t">
            <a:noAutofit/>
          </a:bodyPr>
          <a:lstStyle/>
          <a:p>
            <a:r>
              <a:rPr lang="en-GB" sz="2000" cap="none" dirty="0">
                <a:latin typeface="Abadi"/>
              </a:rPr>
              <a:t>Guidance &amp; Counselling Service</a:t>
            </a:r>
          </a:p>
          <a:p>
            <a:endParaRPr lang="en-GB" sz="2000" cap="none" dirty="0">
              <a:latin typeface="Abadi"/>
            </a:endParaRPr>
          </a:p>
          <a:p>
            <a:r>
              <a:rPr lang="en-GB" sz="2000" cap="none" dirty="0">
                <a:latin typeface="Abadi"/>
              </a:rPr>
              <a:t>From January 19th 2024</a:t>
            </a:r>
            <a:endParaRPr lang="en-GB" sz="2000" cap="none" dirty="0">
              <a:latin typeface="Abadi" panose="020B0604020104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3FD8210-A63E-4CE0-AD3A-B6DCF3DA6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4178" y="482171"/>
            <a:ext cx="3481313" cy="5149101"/>
            <a:chOff x="7463259" y="583365"/>
            <a:chExt cx="4641750" cy="518192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1A69E07-729F-4BEA-99D8-165568BA3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C80F5DA-B2AF-4E91-9FC5-1EF5E1B64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0D4A03-F785-4A2E-9C26-16C933B9A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7554" y="4393728"/>
            <a:ext cx="37196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8" name="Picture 37">
            <a:extLst>
              <a:ext uri="{FF2B5EF4-FFF2-40B4-BE49-F238E27FC236}">
                <a16:creationId xmlns:a16="http://schemas.microsoft.com/office/drawing/2014/main" id="{8BA569A1-C57C-468F-959A-2D19D87ED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EE46E04-2233-468F-9337-55EDFF9C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3">
            <a:extLst>
              <a:ext uri="{FF2B5EF4-FFF2-40B4-BE49-F238E27FC236}">
                <a16:creationId xmlns:a16="http://schemas.microsoft.com/office/drawing/2014/main" id="{E15B3011-72DE-4A53-A2B4-C7F31A2A4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4" y="899867"/>
            <a:ext cx="1223962" cy="432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405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>
            <a:extLst>
              <a:ext uri="{FF2B5EF4-FFF2-40B4-BE49-F238E27FC236}">
                <a16:creationId xmlns:a16="http://schemas.microsoft.com/office/drawing/2014/main" id="{CF7602CF-0683-4870-A8A9-E53C2F2B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32" y="576018"/>
            <a:ext cx="7793037" cy="774480"/>
          </a:xfrm>
        </p:spPr>
        <p:txBody>
          <a:bodyPr>
            <a:noAutofit/>
          </a:bodyPr>
          <a:lstStyle/>
          <a:p>
            <a:pPr algn="ctr"/>
            <a: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Consider </a:t>
            </a:r>
            <a:r>
              <a:rPr lang="en-US" i="1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Now</a:t>
            </a:r>
            <a: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For College Later  </a:t>
            </a:r>
            <a:b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</a:br>
            <a:endParaRPr lang="en-US" cap="none">
              <a:latin typeface="Arial"/>
              <a:cs typeface="Arial"/>
            </a:endParaRPr>
          </a:p>
        </p:txBody>
      </p:sp>
      <p:sp>
        <p:nvSpPr>
          <p:cNvPr id="18434" name="Content Placeholder 1">
            <a:extLst>
              <a:ext uri="{FF2B5EF4-FFF2-40B4-BE49-F238E27FC236}">
                <a16:creationId xmlns:a16="http://schemas.microsoft.com/office/drawing/2014/main" id="{E7AB4D7D-94A1-4AF3-BC65-4ECCEF1701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237" y="1153551"/>
            <a:ext cx="9045526" cy="385127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2800" cap="none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3</a:t>
            </a:r>
            <a:r>
              <a:rPr lang="en-US" sz="2800" cap="none" baseline="300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rd</a:t>
            </a:r>
            <a:r>
              <a:rPr lang="en-US" sz="2800" cap="none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Language (Subject French, German)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 </a:t>
            </a:r>
            <a:endParaRPr lang="en-US" sz="2800" cap="none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L="0" indent="0" algn="ctr">
              <a:buNone/>
            </a:pPr>
            <a:endParaRPr lang="en-IE" altLang="en-US" sz="2200" b="1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IE" altLang="en-US" sz="3200" b="1" dirty="0">
                <a:latin typeface="Arial"/>
                <a:cs typeface="Arial"/>
              </a:rPr>
              <a:t>National University of Ireland (NUI) </a:t>
            </a:r>
          </a:p>
          <a:p>
            <a:pPr marL="0" indent="0" algn="ctr">
              <a:buNone/>
            </a:pPr>
            <a:r>
              <a:rPr lang="en-IE" altLang="en-US" sz="3200" dirty="0">
                <a:latin typeface="Arial"/>
                <a:cs typeface="Arial"/>
              </a:rPr>
              <a:t>UCC, UCD, NUIG, NUIM</a:t>
            </a:r>
          </a:p>
          <a:p>
            <a:pPr marL="0" indent="0" algn="ctr">
              <a:buNone/>
            </a:pPr>
            <a:endParaRPr lang="en-IE" altLang="en-US" sz="2200">
              <a:latin typeface="Arial"/>
              <a:cs typeface="Arial"/>
            </a:endParaRPr>
          </a:p>
          <a:p>
            <a:pPr>
              <a:buFont typeface="Wingdings" panose="05050102010706020507" pitchFamily="18" charset="2"/>
              <a:buChar char="§"/>
            </a:pPr>
            <a:r>
              <a:rPr lang="en-IE" altLang="en-US" sz="3200" dirty="0">
                <a:latin typeface="Arial"/>
                <a:cs typeface="Arial"/>
              </a:rPr>
              <a:t> </a:t>
            </a:r>
            <a:r>
              <a:rPr lang="en-IE" altLang="en-US" sz="3200" u="sng" dirty="0">
                <a:latin typeface="Arial"/>
                <a:cs typeface="Arial"/>
              </a:rPr>
              <a:t>3rd Language (French or German) is a General Entry Requirement for </a:t>
            </a:r>
            <a:r>
              <a:rPr lang="en-IE" altLang="en-US" sz="3200" i="1" u="sng" dirty="0">
                <a:latin typeface="Arial"/>
                <a:cs typeface="Arial"/>
              </a:rPr>
              <a:t>MANY, NOT ALL </a:t>
            </a:r>
            <a:r>
              <a:rPr lang="en-IE" altLang="en-US" sz="3200" u="sng" dirty="0">
                <a:latin typeface="Arial"/>
                <a:cs typeface="Arial"/>
              </a:rPr>
              <a:t>courses at NUI’s, through the CAO</a:t>
            </a:r>
          </a:p>
          <a:p>
            <a:pPr>
              <a:buFont typeface="Wingdings" panose="05050102010706020507" pitchFamily="18" charset="2"/>
              <a:buChar char="§"/>
            </a:pPr>
            <a:r>
              <a:rPr lang="en-IE" altLang="en-US" sz="3200" dirty="0">
                <a:latin typeface="Arial"/>
                <a:cs typeface="Arial"/>
              </a:rPr>
              <a:t>If you are exempt from Irish and 3</a:t>
            </a:r>
            <a:r>
              <a:rPr lang="en-IE" altLang="en-US" sz="3200" baseline="30000" dirty="0">
                <a:latin typeface="Arial"/>
                <a:cs typeface="Arial"/>
              </a:rPr>
              <a:t>rd</a:t>
            </a:r>
            <a:r>
              <a:rPr lang="en-IE" altLang="en-US" sz="3200" dirty="0">
                <a:latin typeface="Arial"/>
                <a:cs typeface="Arial"/>
              </a:rPr>
              <a:t> language, your exemption will cover you, these general entry requirements don’t apply.</a:t>
            </a:r>
            <a:endParaRPr lang="en-IE" altLang="en-US" sz="3200" u="sng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buFont typeface="Wingdings" panose="05050102010706020507" pitchFamily="18" charset="2"/>
              <a:buChar char="§"/>
            </a:pPr>
            <a:r>
              <a:rPr lang="en-IE" altLang="en-US" sz="3200" dirty="0">
                <a:latin typeface="Arial"/>
                <a:cs typeface="Arial"/>
              </a:rPr>
              <a:t>If you were born outside Ireland but have taken Irish since primary school, Irish will cover your 3rd language requirement</a:t>
            </a:r>
          </a:p>
          <a:p>
            <a:pPr marL="0" indent="0">
              <a:buNone/>
            </a:pPr>
            <a:r>
              <a:rPr lang="en-IE" sz="2900" dirty="0">
                <a:latin typeface="Arial"/>
                <a:cs typeface="Arial"/>
              </a:rPr>
              <a:t>    </a:t>
            </a:r>
            <a:endParaRPr lang="en-IE" altLang="en-US" sz="2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9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DD15AD35-209B-4C03-9A26-D67791BDB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062" y="804520"/>
            <a:ext cx="7835703" cy="1049235"/>
          </a:xfrm>
        </p:spPr>
        <p:txBody>
          <a:bodyPr>
            <a:normAutofit/>
          </a:bodyPr>
          <a:lstStyle/>
          <a:p>
            <a:pPr algn="ctr"/>
            <a:r>
              <a:rPr lang="en-IE" alt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Third Language Requirement For Other Careers/Courses</a:t>
            </a:r>
            <a:endParaRPr lang="en-IE" altLang="en-US" cap="none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B860AB4-FEFD-42C8-94F3-5AE2F11DE1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4003" y="1989826"/>
            <a:ext cx="7645400" cy="4381082"/>
          </a:xfrm>
        </p:spPr>
        <p:txBody>
          <a:bodyPr/>
          <a:lstStyle/>
          <a:p>
            <a:pPr eaLnBrk="1" hangingPunct="1">
              <a:defRPr/>
            </a:pPr>
            <a:endParaRPr lang="en-IE"/>
          </a:p>
          <a:p>
            <a:pPr eaLnBrk="1" hangingPunct="1">
              <a:defRPr/>
            </a:pPr>
            <a:r>
              <a:rPr lang="en-IE">
                <a:latin typeface="Arial"/>
                <a:cs typeface="Arial"/>
              </a:rPr>
              <a:t>Cadetship (officer) in Army, Air Corps, Navy (unless exempt)</a:t>
            </a:r>
          </a:p>
          <a:p>
            <a:pPr eaLnBrk="1" hangingPunct="1">
              <a:defRPr/>
            </a:pPr>
            <a:r>
              <a:rPr lang="en-IE">
                <a:latin typeface="Arial"/>
                <a:cs typeface="Arial"/>
              </a:rPr>
              <a:t>College courses that have a specific requirement for a third language, where a 3</a:t>
            </a:r>
            <a:r>
              <a:rPr lang="en-IE" baseline="30000">
                <a:latin typeface="Arial"/>
                <a:cs typeface="Arial"/>
              </a:rPr>
              <a:t>rd</a:t>
            </a:r>
            <a:r>
              <a:rPr lang="en-IE">
                <a:latin typeface="Arial"/>
                <a:cs typeface="Arial"/>
              </a:rPr>
              <a:t> language is a large part of the course</a:t>
            </a:r>
          </a:p>
          <a:p>
            <a:pPr marL="0" indent="0" eaLnBrk="1" hangingPunct="1">
              <a:buNone/>
              <a:defRPr/>
            </a:pPr>
            <a:endParaRPr lang="en-IE">
              <a:latin typeface="Arial"/>
              <a:cs typeface="Arial"/>
            </a:endParaRPr>
          </a:p>
          <a:p>
            <a:pPr eaLnBrk="1" hangingPunct="1">
              <a:defRPr/>
            </a:pPr>
            <a:endParaRPr lang="en-IE">
              <a:latin typeface="Arial"/>
              <a:cs typeface="Arial"/>
            </a:endParaRPr>
          </a:p>
          <a:p>
            <a:pPr marL="0" indent="0" eaLnBrk="1" hangingPunct="1">
              <a:buFont typeface="Symbol" panose="05050102010706020507" pitchFamily="18" charset="2"/>
              <a:buNone/>
              <a:defRPr/>
            </a:pPr>
            <a:endParaRPr lang="en-IE"/>
          </a:p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95342EDF-CA21-4025-8140-AAEC730C5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90" y="804520"/>
            <a:ext cx="8567224" cy="104923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IE" altLang="en-US" sz="2800" u="sng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No</a:t>
            </a:r>
            <a:r>
              <a:rPr lang="en-IE" altLang="en-US" sz="2800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Third Language Required For General Entry To:</a:t>
            </a:r>
            <a:endParaRPr lang="en-US" altLang="en-US" sz="2800" cap="none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5512EA6-7475-4C2E-8790-D3F3622A3E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369" y="1853755"/>
            <a:ext cx="8045659" cy="3451225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  <a:defRPr/>
            </a:pPr>
            <a:endParaRPr lang="en-IE"/>
          </a:p>
          <a:p>
            <a:pPr eaLnBrk="1" hangingPunct="1">
              <a:defRPr/>
            </a:pPr>
            <a:r>
              <a:rPr lang="en-IE" sz="2400">
                <a:latin typeface="Arial"/>
                <a:cs typeface="Arial"/>
              </a:rPr>
              <a:t>Trinity College Dublin</a:t>
            </a:r>
          </a:p>
          <a:p>
            <a:pPr>
              <a:defRPr/>
            </a:pPr>
            <a:r>
              <a:rPr lang="en-IE" sz="2400">
                <a:latin typeface="Arial"/>
                <a:cs typeface="Arial"/>
              </a:rPr>
              <a:t>University of Limerick / Mary Immaculate College Limerick</a:t>
            </a:r>
          </a:p>
          <a:p>
            <a:pPr eaLnBrk="1" hangingPunct="1">
              <a:defRPr/>
            </a:pPr>
            <a:r>
              <a:rPr lang="en-IE" sz="2400">
                <a:latin typeface="Arial"/>
                <a:cs typeface="Arial"/>
              </a:rPr>
              <a:t>Dublin City University</a:t>
            </a:r>
          </a:p>
          <a:p>
            <a:pPr>
              <a:defRPr/>
            </a:pPr>
            <a:r>
              <a:rPr lang="en-IE" sz="2400">
                <a:latin typeface="Arial"/>
                <a:cs typeface="Arial"/>
              </a:rPr>
              <a:t>Institutes of Technology/Technological University – </a:t>
            </a:r>
            <a:r>
              <a:rPr lang="en-IE" sz="2400" err="1">
                <a:latin typeface="Arial"/>
                <a:cs typeface="Arial"/>
              </a:rPr>
              <a:t>e.g.’s</a:t>
            </a:r>
            <a:r>
              <a:rPr lang="en-IE" sz="2400">
                <a:latin typeface="Arial"/>
                <a:cs typeface="Arial"/>
              </a:rPr>
              <a:t> CIT (now Munster Technological University), WIT</a:t>
            </a:r>
          </a:p>
          <a:p>
            <a:pPr eaLnBrk="1" hangingPunct="1">
              <a:defRPr/>
            </a:pPr>
            <a:r>
              <a:rPr lang="en-IE" sz="2400">
                <a:latin typeface="Arial"/>
                <a:cs typeface="Arial"/>
              </a:rPr>
              <a:t>Post Leaving Certificate Courses </a:t>
            </a:r>
          </a:p>
          <a:p>
            <a:pPr eaLnBrk="1" hangingPunct="1">
              <a:defRPr/>
            </a:pPr>
            <a:r>
              <a:rPr lang="en-IE" sz="2400">
                <a:latin typeface="Arial"/>
                <a:cs typeface="Arial"/>
              </a:rPr>
              <a:t>NUI’s - Science/Engineering courses, Nursing (CHECK WEBSITES)</a:t>
            </a:r>
          </a:p>
        </p:txBody>
      </p:sp>
    </p:spTree>
    <p:extLst>
      <p:ext uri="{BB962C8B-B14F-4D97-AF65-F5344CB8AC3E}">
        <p14:creationId xmlns:p14="http://schemas.microsoft.com/office/powerpoint/2010/main" val="9046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C8DD-2F23-4C8E-ABA9-CD00DB4F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Exemptions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C659-496A-4514-B207-75C4D29E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exempt from Irish and/or 3rd language, you can still qualify to get into a university without them.</a:t>
            </a:r>
          </a:p>
          <a:p>
            <a:r>
              <a:rPr lang="en-US" dirty="0"/>
              <a:t>If you are exempt from Irish on the grounds of nationality you can still get into university without it.</a:t>
            </a:r>
          </a:p>
          <a:p>
            <a:r>
              <a:rPr lang="en-US" dirty="0"/>
              <a:t>If you were born outside Ireland and educated fully in Ireland, you can use Irish to meet 3rd language entry requirements, so you don't need to keep on 3rd language.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6">
            <a:extLst>
              <a:ext uri="{FF2B5EF4-FFF2-40B4-BE49-F238E27FC236}">
                <a16:creationId xmlns:a16="http://schemas.microsoft.com/office/drawing/2014/main" id="{A86A0A85-4298-4A1E-BAE3-F50FE0C3A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255" y="524190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IE" altLang="en-US" sz="1500">
                <a:latin typeface="Arial"/>
                <a:cs typeface="Arial"/>
              </a:rPr>
            </a:br>
            <a:r>
              <a:rPr lang="en-IE" altLang="en-US" cap="none">
                <a:solidFill>
                  <a:schemeClr val="accent1"/>
                </a:solidFill>
                <a:latin typeface="Arial"/>
                <a:cs typeface="Arial"/>
              </a:rPr>
              <a:t>Consider </a:t>
            </a:r>
            <a:r>
              <a:rPr lang="en-IE" altLang="en-US" i="1" cap="none">
                <a:solidFill>
                  <a:schemeClr val="accent1"/>
                </a:solidFill>
                <a:latin typeface="Arial"/>
                <a:cs typeface="Arial"/>
              </a:rPr>
              <a:t>Now</a:t>
            </a:r>
            <a:r>
              <a:rPr lang="en-IE" altLang="en-US" cap="none">
                <a:solidFill>
                  <a:schemeClr val="accent1"/>
                </a:solidFill>
                <a:latin typeface="Arial"/>
                <a:cs typeface="Arial"/>
              </a:rPr>
              <a:t> For College Later </a:t>
            </a:r>
            <a:br>
              <a:rPr lang="en-IE" altLang="en-US" sz="1500" cap="none">
                <a:latin typeface="Arial"/>
                <a:cs typeface="Arial"/>
              </a:rPr>
            </a:br>
            <a:br>
              <a:rPr lang="en-IE" altLang="en-US" sz="1500" cap="none">
                <a:latin typeface="Arial"/>
              </a:rPr>
            </a:br>
            <a:endParaRPr lang="en-IE" altLang="en-US" sz="1500"/>
          </a:p>
        </p:txBody>
      </p:sp>
      <p:sp>
        <p:nvSpPr>
          <p:cNvPr id="12290" name="Rectangle 1027">
            <a:extLst>
              <a:ext uri="{FF2B5EF4-FFF2-40B4-BE49-F238E27FC236}">
                <a16:creationId xmlns:a16="http://schemas.microsoft.com/office/drawing/2014/main" id="{0F9535FF-914F-4F55-B30C-914AE4B8998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3895" y="1517527"/>
            <a:ext cx="7098437" cy="4073525"/>
          </a:xfrm>
        </p:spPr>
        <p:txBody>
          <a:bodyPr>
            <a:normAutofit/>
          </a:bodyPr>
          <a:lstStyle/>
          <a:p>
            <a:pPr marL="0" indent="0" eaLnBrk="1" hangingPunct="1">
              <a:buFont typeface="Symbol" panose="05050102010706020507" pitchFamily="18" charset="2"/>
              <a:buNone/>
              <a:defRPr/>
            </a:pPr>
            <a:r>
              <a:rPr lang="en-IE" altLang="en-US" sz="2400" cap="none">
                <a:solidFill>
                  <a:schemeClr val="accent1"/>
                </a:solidFill>
                <a:latin typeface="Arial"/>
                <a:cs typeface="Arial"/>
              </a:rPr>
              <a:t>Science </a:t>
            </a:r>
            <a:r>
              <a:rPr lang="en-IE" altLang="en-US" sz="2400">
                <a:solidFill>
                  <a:schemeClr val="accent1"/>
                </a:solidFill>
                <a:latin typeface="Arial"/>
                <a:cs typeface="Arial"/>
              </a:rPr>
              <a:t>(</a:t>
            </a:r>
            <a:r>
              <a:rPr lang="en-IE" altLang="en-US" sz="2400" cap="none">
                <a:solidFill>
                  <a:schemeClr val="accent1"/>
                </a:solidFill>
                <a:latin typeface="Arial"/>
                <a:cs typeface="Arial"/>
              </a:rPr>
              <a:t>Biology, Chemistry, Physics)</a:t>
            </a:r>
            <a:endParaRPr lang="en-IE" sz="240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IE">
                <a:latin typeface="Arial"/>
                <a:cs typeface="Arial"/>
              </a:rPr>
              <a:t>Many science/science related courses require 1 and in some instances, 2 science subjects.</a:t>
            </a:r>
          </a:p>
          <a:p>
            <a:pPr eaLnBrk="1" hangingPunct="1">
              <a:defRPr/>
            </a:pPr>
            <a:endParaRPr lang="en-IE">
              <a:latin typeface="Arial"/>
              <a:cs typeface="Arial"/>
            </a:endParaRPr>
          </a:p>
          <a:p>
            <a:pPr eaLnBrk="1" hangingPunct="1">
              <a:defRPr/>
            </a:pPr>
            <a:endParaRPr lang="en-IE">
              <a:latin typeface="Arial"/>
              <a:cs typeface="Arial"/>
            </a:endParaRPr>
          </a:p>
          <a:p>
            <a:pPr marL="0" indent="0" eaLnBrk="1" hangingPunct="1">
              <a:buNone/>
              <a:defRPr/>
            </a:pPr>
            <a:endParaRPr lang="en-IE">
              <a:latin typeface="Arial"/>
              <a:cs typeface="Arial"/>
            </a:endParaRPr>
          </a:p>
          <a:p>
            <a:pPr eaLnBrk="1" hangingPunct="1">
              <a:defRPr/>
            </a:pPr>
            <a:endParaRPr lang="en-IE">
              <a:latin typeface="Arial"/>
              <a:cs typeface="Arial"/>
            </a:endParaRPr>
          </a:p>
          <a:p>
            <a:pPr marL="0" indent="0">
              <a:buNone/>
              <a:defRPr/>
            </a:pPr>
            <a:endParaRPr lang="en-IE">
              <a:latin typeface="Arial"/>
              <a:cs typeface="Arial"/>
            </a:endParaRPr>
          </a:p>
        </p:txBody>
      </p:sp>
      <p:pic>
        <p:nvPicPr>
          <p:cNvPr id="2050" name="Picture 2" descr="How to become a science lab technician | Success at School">
            <a:extLst>
              <a:ext uri="{FF2B5EF4-FFF2-40B4-BE49-F238E27FC236}">
                <a16:creationId xmlns:a16="http://schemas.microsoft.com/office/drawing/2014/main" id="{7E9CB635-D961-44A9-89D7-E5010BBE8A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0" r="25183" b="2"/>
          <a:stretch/>
        </p:blipFill>
        <p:spPr bwMode="auto">
          <a:xfrm>
            <a:off x="5652085" y="3060637"/>
            <a:ext cx="3098020" cy="253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932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885015" y="804520"/>
            <a:ext cx="7602538" cy="1049235"/>
          </a:xfrm>
        </p:spPr>
        <p:txBody>
          <a:bodyPr/>
          <a:lstStyle/>
          <a:p>
            <a:r>
              <a:rPr lang="en-IE" alt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Base Your Decision on What Suits YOU</a:t>
            </a:r>
          </a:p>
        </p:txBody>
      </p:sp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885015" y="2448542"/>
            <a:ext cx="7732635" cy="345122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altLang="en-US">
                <a:latin typeface="Arial"/>
                <a:cs typeface="Arial"/>
              </a:rPr>
              <a:t>The subjects you </a:t>
            </a:r>
            <a:r>
              <a:rPr lang="en-US" altLang="en-US" u="sng">
                <a:latin typeface="Arial"/>
                <a:cs typeface="Arial"/>
              </a:rPr>
              <a:t>need</a:t>
            </a:r>
            <a:r>
              <a:rPr lang="en-US" altLang="en-US">
                <a:latin typeface="Arial"/>
                <a:cs typeface="Arial"/>
              </a:rPr>
              <a:t> to keep options open</a:t>
            </a:r>
          </a:p>
          <a:p>
            <a:pPr marL="457200" indent="-457200">
              <a:buAutoNum type="arabicPeriod"/>
            </a:pPr>
            <a:r>
              <a:rPr lang="en-US" altLang="en-US">
                <a:latin typeface="Arial"/>
                <a:cs typeface="Arial"/>
              </a:rPr>
              <a:t>What subjects you </a:t>
            </a:r>
            <a:r>
              <a:rPr lang="en-US" altLang="en-US" u="sng">
                <a:latin typeface="Arial"/>
                <a:cs typeface="Arial"/>
              </a:rPr>
              <a:t>enjoy and do well in with effort</a:t>
            </a:r>
            <a:endParaRPr lang="en-IE" altLang="en-US" i="1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altLang="en-US">
                <a:latin typeface="Arial"/>
                <a:cs typeface="Arial"/>
              </a:rPr>
              <a:t>What are the </a:t>
            </a:r>
            <a:r>
              <a:rPr lang="en-US" altLang="en-US" u="sng">
                <a:latin typeface="Arial"/>
                <a:cs typeface="Arial"/>
              </a:rPr>
              <a:t>subjects that compliment each other</a:t>
            </a:r>
            <a:endParaRPr lang="en-US" altLang="en-US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altLang="en-US" u="sng">
                <a:latin typeface="Arial"/>
                <a:cs typeface="Arial"/>
              </a:rPr>
              <a:t>Getting a balance </a:t>
            </a:r>
            <a:r>
              <a:rPr lang="en-US" altLang="en-US">
                <a:latin typeface="Arial"/>
                <a:cs typeface="Arial"/>
              </a:rPr>
              <a:t>of subjects (practical vs. non practical)</a:t>
            </a:r>
            <a:endParaRPr lang="en-IE" alt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 altLang="en-US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E" altLang="en-US"/>
          </a:p>
          <a:p>
            <a:pPr>
              <a:buNone/>
            </a:pPr>
            <a:endParaRPr lang="en-IE" altLang="en-US"/>
          </a:p>
          <a:p>
            <a:endParaRPr lang="en-IE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pPr algn="ctr"/>
            <a:r>
              <a:rPr lang="en-IE" b="1" cap="none">
                <a:solidFill>
                  <a:schemeClr val="accent1"/>
                </a:solidFill>
                <a:latin typeface="Arial"/>
                <a:ea typeface="+mj-lt"/>
                <a:cs typeface="+mj-lt"/>
              </a:rPr>
              <a:t>Common mistakes</a:t>
            </a:r>
            <a:endParaRPr lang="en-US" cap="none">
              <a:solidFill>
                <a:schemeClr val="accent1"/>
              </a:solidFill>
              <a:latin typeface="Arial"/>
            </a:endParaRPr>
          </a:p>
        </p:txBody>
      </p:sp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95423" y="2015734"/>
            <a:ext cx="6247483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altLang="en-US" sz="1700" b="1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n-US" altLang="en-US" sz="1800">
                <a:latin typeface="Arial"/>
                <a:cs typeface="Arial"/>
              </a:rPr>
              <a:t>Following what friends are doing, instead of making the best choice for YOU</a:t>
            </a:r>
          </a:p>
          <a:p>
            <a:pPr>
              <a:lnSpc>
                <a:spcPct val="110000"/>
              </a:lnSpc>
            </a:pPr>
            <a:r>
              <a:rPr lang="en-US" altLang="en-US" sz="1800">
                <a:latin typeface="Arial"/>
                <a:cs typeface="Arial"/>
              </a:rPr>
              <a:t>Basing decision on amount of work you think is involved in the subject, every subject requires effort</a:t>
            </a:r>
          </a:p>
          <a:p>
            <a:pPr>
              <a:lnSpc>
                <a:spcPct val="110000"/>
              </a:lnSpc>
            </a:pPr>
            <a:r>
              <a:rPr lang="en-US" altLang="en-US" sz="1800">
                <a:latin typeface="Arial"/>
                <a:cs typeface="Arial"/>
              </a:rPr>
              <a:t>Making assumptions about who is teaching the subject</a:t>
            </a:r>
          </a:p>
          <a:p>
            <a:pPr>
              <a:lnSpc>
                <a:spcPct val="110000"/>
              </a:lnSpc>
            </a:pPr>
            <a:r>
              <a:rPr lang="en-US" altLang="en-US" sz="1800">
                <a:latin typeface="Arial"/>
                <a:cs typeface="Arial"/>
              </a:rPr>
              <a:t>Relying </a:t>
            </a:r>
            <a:r>
              <a:rPr lang="en-US" altLang="en-US" sz="1800" i="1">
                <a:latin typeface="Arial"/>
                <a:cs typeface="Arial"/>
              </a:rPr>
              <a:t>only </a:t>
            </a:r>
            <a:r>
              <a:rPr lang="en-US" altLang="en-US" sz="1800">
                <a:latin typeface="Arial"/>
                <a:cs typeface="Arial"/>
              </a:rPr>
              <a:t>on non-professional opinions or outdated information </a:t>
            </a:r>
          </a:p>
          <a:p>
            <a:pPr>
              <a:lnSpc>
                <a:spcPct val="110000"/>
              </a:lnSpc>
            </a:pPr>
            <a:endParaRPr lang="en-US" altLang="en-US" sz="180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endParaRPr lang="en-IE" altLang="en-US" sz="1700"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endParaRPr lang="en-IE" altLang="en-US" sz="1700"/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2384" y="2073780"/>
            <a:ext cx="1867382" cy="3160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732448" y="406523"/>
            <a:ext cx="7793037" cy="1143000"/>
          </a:xfrm>
        </p:spPr>
        <p:txBody>
          <a:bodyPr>
            <a:normAutofit/>
          </a:bodyPr>
          <a:lstStyle/>
          <a:p>
            <a:pPr algn="ctr"/>
            <a:r>
              <a:rPr lang="en-IE" altLang="en-US" sz="3200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The Safe Bets To Keeping Options Open</a:t>
            </a:r>
          </a:p>
        </p:txBody>
      </p:sp>
      <p:sp>
        <p:nvSpPr>
          <p:cNvPr id="23554" name="Content Placeholder 1"/>
          <p:cNvSpPr>
            <a:spLocks noGrp="1"/>
          </p:cNvSpPr>
          <p:nvPr>
            <p:ph idx="4294967295"/>
          </p:nvPr>
        </p:nvSpPr>
        <p:spPr>
          <a:xfrm>
            <a:off x="478704" y="1392701"/>
            <a:ext cx="7991842" cy="43609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IE" altLang="en-US">
              <a:solidFill>
                <a:srgbClr val="0070C0"/>
              </a:solidFill>
              <a:latin typeface="Arial"/>
              <a:cs typeface="Arial"/>
            </a:endParaRPr>
          </a:p>
          <a:p>
            <a:r>
              <a:rPr lang="en-IE" altLang="en-US" sz="2000">
                <a:latin typeface="Arial"/>
                <a:cs typeface="Arial"/>
              </a:rPr>
              <a:t>English </a:t>
            </a:r>
          </a:p>
          <a:p>
            <a:r>
              <a:rPr lang="en-IE" altLang="en-US" sz="2000">
                <a:latin typeface="Arial"/>
                <a:cs typeface="Arial"/>
              </a:rPr>
              <a:t>Irish (if exemption, you are covered)</a:t>
            </a:r>
            <a:endParaRPr lang="en-IE" sz="2000"/>
          </a:p>
          <a:p>
            <a:r>
              <a:rPr lang="en-IE" altLang="en-US" sz="2000">
                <a:latin typeface="Arial"/>
                <a:cs typeface="Arial"/>
              </a:rPr>
              <a:t>Maths</a:t>
            </a:r>
          </a:p>
          <a:p>
            <a:r>
              <a:rPr lang="en-IE" altLang="en-US" sz="2000">
                <a:solidFill>
                  <a:schemeClr val="accent1"/>
                </a:solidFill>
                <a:latin typeface="Arial"/>
                <a:cs typeface="Arial"/>
              </a:rPr>
              <a:t>Science</a:t>
            </a:r>
          </a:p>
          <a:p>
            <a:r>
              <a:rPr lang="en-IE" altLang="en-US" sz="2000">
                <a:solidFill>
                  <a:schemeClr val="accent1"/>
                </a:solidFill>
                <a:latin typeface="Arial"/>
                <a:cs typeface="Arial"/>
              </a:rPr>
              <a:t>3</a:t>
            </a:r>
            <a:r>
              <a:rPr lang="en-IE" altLang="en-US" sz="2000" baseline="30000">
                <a:solidFill>
                  <a:schemeClr val="accent1"/>
                </a:solidFill>
                <a:latin typeface="Arial"/>
                <a:cs typeface="Arial"/>
              </a:rPr>
              <a:t>rd</a:t>
            </a:r>
            <a:r>
              <a:rPr lang="en-IE" altLang="en-US" sz="2000">
                <a:solidFill>
                  <a:schemeClr val="accent1"/>
                </a:solidFill>
                <a:latin typeface="Arial"/>
                <a:cs typeface="Arial"/>
              </a:rPr>
              <a:t> Language</a:t>
            </a:r>
            <a:r>
              <a:rPr lang="en-IE" altLang="en-US">
                <a:solidFill>
                  <a:schemeClr val="accent1"/>
                </a:solidFill>
                <a:latin typeface="Arial"/>
                <a:cs typeface="Arial"/>
              </a:rPr>
              <a:t> </a:t>
            </a:r>
            <a:r>
              <a:rPr lang="en-IE" altLang="en-US" sz="200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IE" altLang="en-US" sz="2000">
                <a:latin typeface="Arial"/>
                <a:cs typeface="Arial"/>
              </a:rPr>
              <a:t>(if </a:t>
            </a:r>
            <a:r>
              <a:rPr lang="en-IE" altLang="en-US">
                <a:latin typeface="Arial"/>
                <a:cs typeface="Arial"/>
              </a:rPr>
              <a:t>exempt</a:t>
            </a:r>
            <a:r>
              <a:rPr lang="en-IE" altLang="en-US" sz="2000">
                <a:latin typeface="Arial"/>
                <a:cs typeface="Arial"/>
              </a:rPr>
              <a:t>, yo</a:t>
            </a:r>
            <a:r>
              <a:rPr lang="en-IE" altLang="en-US">
                <a:latin typeface="Arial"/>
                <a:cs typeface="Arial"/>
              </a:rPr>
              <a:t>u are covered for general entry requirements)</a:t>
            </a:r>
            <a:endParaRPr lang="en-IE" altLang="en-US" sz="2000">
              <a:latin typeface="Arial"/>
              <a:cs typeface="Arial"/>
            </a:endParaRPr>
          </a:p>
          <a:p>
            <a:pPr marL="0" indent="0">
              <a:buNone/>
            </a:pPr>
            <a:endParaRPr lang="en-IE" altLang="en-US" sz="20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IE" altLang="en-US" sz="2000">
                <a:latin typeface="Arial"/>
                <a:cs typeface="Arial"/>
              </a:rPr>
              <a:t>Note: With the above subjects, you are </a:t>
            </a:r>
            <a:r>
              <a:rPr lang="en-IE" altLang="en-US" sz="2000" u="sng">
                <a:latin typeface="Arial"/>
                <a:cs typeface="Arial"/>
              </a:rPr>
              <a:t>covered for </a:t>
            </a:r>
            <a:r>
              <a:rPr lang="en-IE" altLang="en-US" sz="2000" i="1" u="sng">
                <a:latin typeface="Arial"/>
                <a:cs typeface="Arial"/>
              </a:rPr>
              <a:t>almost</a:t>
            </a:r>
            <a:r>
              <a:rPr lang="en-IE" altLang="en-US" sz="2000" u="sng">
                <a:latin typeface="Arial"/>
                <a:cs typeface="Arial"/>
              </a:rPr>
              <a:t> every course in country</a:t>
            </a:r>
            <a:r>
              <a:rPr lang="en-IE" altLang="en-US" sz="2000">
                <a:latin typeface="Arial"/>
                <a:cs typeface="Arial"/>
              </a:rPr>
              <a:t>. </a:t>
            </a:r>
          </a:p>
        </p:txBody>
      </p:sp>
      <p:pic>
        <p:nvPicPr>
          <p:cNvPr id="5122" name="Picture 2" descr="UCC Postcards - UCC Shop">
            <a:extLst>
              <a:ext uri="{FF2B5EF4-FFF2-40B4-BE49-F238E27FC236}">
                <a16:creationId xmlns:a16="http://schemas.microsoft.com/office/drawing/2014/main" id="{A5D9A79E-F220-4FD4-B5CC-4CFFEBA2D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881" y="1632650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4C12901-9FCC-461E-A64A-89B479123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90422" y="1847088"/>
            <a:ext cx="720564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F9E7F0-65A5-4188-BDCD-079EBDB98D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5459" y="1138228"/>
            <a:ext cx="2845263" cy="38587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1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Back door routes to college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25015" y="638300"/>
            <a:ext cx="4807204" cy="4858625"/>
            <a:chOff x="7807230" y="2012810"/>
            <a:chExt cx="3251252" cy="345986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918" y="973636"/>
            <a:ext cx="4327398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06723-E513-47B7-A9C9-287947FC190A}"/>
              </a:ext>
            </a:extLst>
          </p:cNvPr>
          <p:cNvSpPr txBox="1"/>
          <p:nvPr/>
        </p:nvSpPr>
        <p:spPr>
          <a:xfrm>
            <a:off x="4188362" y="1138228"/>
            <a:ext cx="4080510" cy="3858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altLang="en-US" sz="2400">
                <a:solidFill>
                  <a:srgbClr val="000000"/>
                </a:solidFill>
              </a:rPr>
              <a:t>If you </a:t>
            </a:r>
            <a:r>
              <a:rPr lang="en-US" altLang="en-US" sz="2400" i="1">
                <a:solidFill>
                  <a:srgbClr val="000000"/>
                </a:solidFill>
              </a:rPr>
              <a:t>really</a:t>
            </a:r>
            <a:r>
              <a:rPr lang="en-US" altLang="en-US" sz="2400">
                <a:solidFill>
                  <a:srgbClr val="000000"/>
                </a:solidFill>
              </a:rPr>
              <a:t> struggle with some choice subjects required for specific college courses , there are back door routes into many of these </a:t>
            </a:r>
            <a:r>
              <a:rPr lang="en-US" altLang="en-US" sz="2400" u="sng">
                <a:solidFill>
                  <a:srgbClr val="000000"/>
                </a:solidFill>
              </a:rPr>
              <a:t>college courses without them.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en-US" sz="2400">
                <a:solidFill>
                  <a:srgbClr val="000000"/>
                </a:solidFill>
              </a:rPr>
              <a:t>e.g. PLC Colleges – 1 Year course with entry to reserved places on courses.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970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931ADB-0C56-4F30-BD90-415A899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Getting The Best From Supports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6AC611-CAD5-4864-8FE2-16FABB6BE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329137"/>
            <a:ext cx="8208510" cy="4810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Arial"/>
              <a:cs typeface="Arial"/>
            </a:endParaRPr>
          </a:p>
          <a:p>
            <a:r>
              <a:rPr lang="en-US" sz="2000" u="sng" dirty="0">
                <a:latin typeface="Arial"/>
                <a:cs typeface="Arial"/>
              </a:rPr>
              <a:t>Speak to your teachers</a:t>
            </a:r>
            <a:r>
              <a:rPr lang="en-US" sz="2000" dirty="0">
                <a:latin typeface="Arial"/>
                <a:cs typeface="Arial"/>
              </a:rPr>
              <a:t> about the subjects in class</a:t>
            </a:r>
            <a:r>
              <a:rPr lang="en-US" dirty="0">
                <a:latin typeface="Arial"/>
                <a:cs typeface="Arial"/>
              </a:rPr>
              <a:t>. T</a:t>
            </a:r>
            <a:r>
              <a:rPr lang="en-US" sz="2000" dirty="0">
                <a:latin typeface="Arial"/>
                <a:cs typeface="Arial"/>
              </a:rPr>
              <a:t>hey have a good grasp of your abilities and can guide you </a:t>
            </a:r>
            <a:r>
              <a:rPr lang="en-US" sz="2000" u="sng" dirty="0">
                <a:latin typeface="Arial"/>
                <a:cs typeface="Arial"/>
              </a:rPr>
              <a:t>in relation to subject content, assessment for Junior and Leaving Cert.</a:t>
            </a:r>
          </a:p>
          <a:p>
            <a:r>
              <a:rPr lang="en-US" sz="2000" dirty="0">
                <a:latin typeface="Arial"/>
                <a:cs typeface="Arial"/>
              </a:rPr>
              <a:t>If you are unsure about consequences </a:t>
            </a:r>
            <a:r>
              <a:rPr lang="en-US" sz="2000" u="sng" dirty="0">
                <a:latin typeface="Arial"/>
                <a:cs typeface="Arial"/>
              </a:rPr>
              <a:t>for college later, please send </a:t>
            </a:r>
            <a:r>
              <a:rPr lang="en-US" u="sng" dirty="0">
                <a:latin typeface="Arial"/>
                <a:cs typeface="Arial"/>
              </a:rPr>
              <a:t>a message or call into the offices of</a:t>
            </a:r>
            <a:r>
              <a:rPr lang="en-US" sz="2000" u="sng" dirty="0">
                <a:latin typeface="Arial"/>
                <a:cs typeface="Arial"/>
              </a:rPr>
              <a:t> Ms. Hennessy/</a:t>
            </a:r>
            <a:r>
              <a:rPr lang="en-US" sz="2000" u="sng" dirty="0" err="1">
                <a:latin typeface="Arial"/>
                <a:cs typeface="Arial"/>
              </a:rPr>
              <a:t>Ms</a:t>
            </a:r>
            <a:r>
              <a:rPr lang="en-US" sz="2000" u="sng" dirty="0">
                <a:latin typeface="Arial"/>
                <a:cs typeface="Arial"/>
              </a:rPr>
              <a:t> Egan</a:t>
            </a:r>
            <a:r>
              <a:rPr lang="en-US" u="sng" dirty="0">
                <a:latin typeface="Arial"/>
                <a:cs typeface="Arial"/>
              </a:rPr>
              <a:t> </a:t>
            </a:r>
            <a:r>
              <a:rPr lang="en-US" sz="2000" dirty="0">
                <a:latin typeface="Arial"/>
                <a:cs typeface="Arial"/>
              </a:rPr>
              <a:t>  </a:t>
            </a:r>
          </a:p>
          <a:p>
            <a:r>
              <a:rPr lang="en-US" sz="2000" dirty="0">
                <a:latin typeface="Arial"/>
                <a:cs typeface="Arial"/>
              </a:rPr>
              <a:t>Information presented here is available on 1st Year Team account and on the school website/app. </a:t>
            </a:r>
            <a:endParaRPr lang="en-US" sz="2000" dirty="0"/>
          </a:p>
          <a:p>
            <a:endParaRPr lang="en-US" sz="20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2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476861"/>
            <a:ext cx="7793037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IE" altLang="en-US">
                <a:latin typeface="Arial"/>
                <a:cs typeface="Arial"/>
              </a:rPr>
            </a:br>
            <a:r>
              <a:rPr lang="en-US" sz="2800">
                <a:solidFill>
                  <a:srgbClr val="FF0000"/>
                </a:solidFill>
                <a:latin typeface="Arial"/>
                <a:cs typeface="Arial"/>
              </a:rPr>
              <a:t>    </a:t>
            </a:r>
            <a:r>
              <a:rPr lang="en-US" sz="4800">
                <a:latin typeface="Arial"/>
                <a:cs typeface="Arial"/>
              </a:rPr>
              <a:t> </a:t>
            </a:r>
            <a:r>
              <a:rPr lang="en-GB" altLang="en-US" sz="4800" b="1" cap="none">
                <a:solidFill>
                  <a:schemeClr val="accent2"/>
                </a:solidFill>
                <a:latin typeface="Arial"/>
                <a:cs typeface="Arial"/>
              </a:rPr>
              <a:t>Topics</a:t>
            </a:r>
            <a:endParaRPr lang="en-US" sz="4800" b="1">
              <a:latin typeface="Arial"/>
              <a:cs typeface="Arial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50938" y="2109398"/>
            <a:ext cx="6991350" cy="290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cap="none">
                <a:latin typeface="Arial"/>
                <a:cs typeface="Arial"/>
              </a:rPr>
              <a:t>Subjects on </a:t>
            </a:r>
            <a:r>
              <a:rPr lang="en-US" sz="2400">
                <a:latin typeface="Arial"/>
                <a:cs typeface="Arial"/>
              </a:rPr>
              <a:t>o</a:t>
            </a:r>
            <a:r>
              <a:rPr lang="en-US" sz="2400" cap="none">
                <a:latin typeface="Arial"/>
                <a:cs typeface="Arial"/>
              </a:rPr>
              <a:t>ffer</a:t>
            </a:r>
            <a:endParaRPr lang="en-US" sz="2400" cap="none"/>
          </a:p>
          <a:p>
            <a:pPr>
              <a:defRPr/>
            </a:pPr>
            <a:r>
              <a:rPr lang="en-US" sz="2400" cap="none">
                <a:latin typeface="Arial"/>
                <a:cs typeface="Arial"/>
              </a:rPr>
              <a:t>Supports available </a:t>
            </a:r>
            <a:r>
              <a:rPr lang="en-US" sz="2400">
                <a:latin typeface="Arial"/>
                <a:cs typeface="Arial"/>
              </a:rPr>
              <a:t>t</a:t>
            </a:r>
            <a:r>
              <a:rPr lang="en-US" sz="2400" cap="none">
                <a:latin typeface="Arial"/>
                <a:cs typeface="Arial"/>
              </a:rPr>
              <a:t>o help </a:t>
            </a:r>
            <a:r>
              <a:rPr lang="en-US" sz="2400">
                <a:latin typeface="Arial"/>
                <a:cs typeface="Arial"/>
              </a:rPr>
              <a:t>y</a:t>
            </a:r>
            <a:r>
              <a:rPr lang="en-US" sz="2400" cap="none">
                <a:latin typeface="Arial"/>
                <a:cs typeface="Arial"/>
              </a:rPr>
              <a:t>ou</a:t>
            </a:r>
          </a:p>
          <a:p>
            <a:pPr>
              <a:defRPr/>
            </a:pPr>
            <a:r>
              <a:rPr lang="en-US" sz="2400" cap="none">
                <a:latin typeface="Arial"/>
                <a:cs typeface="Arial"/>
              </a:rPr>
              <a:t>What to consider </a:t>
            </a:r>
            <a:r>
              <a:rPr lang="en-US" sz="2400">
                <a:latin typeface="Arial"/>
                <a:cs typeface="Arial"/>
              </a:rPr>
              <a:t>when making the decision</a:t>
            </a:r>
            <a:endParaRPr lang="en-US" sz="2400" cap="none">
              <a:latin typeface="Arial"/>
              <a:cs typeface="Arial"/>
            </a:endParaRPr>
          </a:p>
          <a:p>
            <a:pPr>
              <a:defRPr/>
            </a:pPr>
            <a:r>
              <a:rPr lang="en-US" sz="2400">
                <a:latin typeface="Arial"/>
                <a:cs typeface="Arial"/>
              </a:rPr>
              <a:t>Information for Parent(s)/Guardian(s)</a:t>
            </a:r>
            <a:endParaRPr lang="en-US" sz="2400" cap="none">
              <a:latin typeface="Arial"/>
              <a:cs typeface="Arial"/>
            </a:endParaRPr>
          </a:p>
          <a:p>
            <a:pPr>
              <a:defRPr/>
            </a:pPr>
            <a:r>
              <a:rPr lang="en-US" sz="2400" cap="none">
                <a:latin typeface="Arial"/>
                <a:cs typeface="Arial"/>
              </a:rPr>
              <a:t>Submitting </a:t>
            </a:r>
            <a:r>
              <a:rPr lang="en-US" sz="2400">
                <a:latin typeface="Arial"/>
                <a:cs typeface="Arial"/>
              </a:rPr>
              <a:t>Subject Option F</a:t>
            </a:r>
            <a:r>
              <a:rPr lang="en-US" sz="2400" cap="none">
                <a:latin typeface="Arial"/>
                <a:cs typeface="Arial"/>
              </a:rPr>
              <a:t>orms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endParaRPr lang="en-US" sz="2800">
              <a:solidFill>
                <a:srgbClr val="FF0000"/>
              </a:solidFill>
              <a:latin typeface="Arial"/>
              <a:cs typeface="Arial"/>
            </a:endParaRP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endParaRPr lang="en-US" sz="2800">
              <a:solidFill>
                <a:srgbClr val="FF0000"/>
              </a:solidFill>
              <a:latin typeface="Arial"/>
              <a:cs typeface="Arial"/>
            </a:endParaRP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endParaRPr lang="en-US" sz="2800">
              <a:solidFill>
                <a:srgbClr val="FF0000"/>
              </a:solidFill>
              <a:latin typeface="Arial"/>
              <a:cs typeface="Arial"/>
            </a:endParaRPr>
          </a:p>
          <a:p>
            <a:pPr algn="l" eaLnBrk="1" hangingPunct="1">
              <a:defRPr/>
            </a:pPr>
            <a:endParaRPr lang="en-US"/>
          </a:p>
        </p:txBody>
      </p:sp>
      <p:pic>
        <p:nvPicPr>
          <p:cNvPr id="922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13" y="1370747"/>
            <a:ext cx="2808287" cy="205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EF58-422C-4EA5-859D-84F9CD0D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7" y="804520"/>
            <a:ext cx="8046719" cy="1049235"/>
          </a:xfrm>
        </p:spPr>
        <p:txBody>
          <a:bodyPr/>
          <a:lstStyle/>
          <a:p>
            <a:r>
              <a:rPr lang="en-GB" cap="none">
                <a:solidFill>
                  <a:schemeClr val="accent2">
                    <a:lumMod val="75000"/>
                  </a:schemeClr>
                </a:solidFill>
              </a:rPr>
              <a:t>Information for Parent(s)/Guardian(s):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2900D-832D-4830-8E55-C2F607C0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2015733"/>
            <a:ext cx="8046719" cy="3450613"/>
          </a:xfrm>
        </p:spPr>
        <p:txBody>
          <a:bodyPr>
            <a:normAutofit/>
          </a:bodyPr>
          <a:lstStyle/>
          <a:p>
            <a:r>
              <a:rPr lang="en-IE" altLang="en-US" sz="2000">
                <a:solidFill>
                  <a:schemeClr val="tx1"/>
                </a:solidFill>
                <a:latin typeface="Arial"/>
                <a:cs typeface="Arial"/>
              </a:rPr>
              <a:t>Keep an open mind, much has changed in terms of subject content and assessment since the introduction of  the new Junior Cycle.</a:t>
            </a:r>
            <a:endParaRPr lang="en-US" sz="2000">
              <a:solidFill>
                <a:schemeClr val="tx1"/>
              </a:solidFill>
              <a:latin typeface="Arial"/>
              <a:cs typeface="Arial"/>
            </a:endParaRPr>
          </a:p>
          <a:p>
            <a:pPr eaLnBrk="1" hangingPunct="1"/>
            <a:r>
              <a:rPr lang="en-IE" altLang="en-US" sz="2000">
                <a:latin typeface="Arial"/>
                <a:cs typeface="Arial"/>
              </a:rPr>
              <a:t>Facilitate your </a:t>
            </a:r>
            <a:r>
              <a:rPr lang="en-IE" altLang="en-US">
                <a:latin typeface="Arial"/>
                <a:cs typeface="Arial"/>
              </a:rPr>
              <a:t>child</a:t>
            </a:r>
            <a:r>
              <a:rPr lang="en-IE" altLang="en-US" sz="2000">
                <a:latin typeface="Arial"/>
                <a:cs typeface="Arial"/>
              </a:rPr>
              <a:t> making the decision as much as possible.  </a:t>
            </a:r>
          </a:p>
          <a:p>
            <a:pPr eaLnBrk="1" hangingPunct="1"/>
            <a:r>
              <a:rPr lang="en-IE" altLang="en-US" sz="2000">
                <a:solidFill>
                  <a:schemeClr val="tx1"/>
                </a:solidFill>
                <a:latin typeface="Arial"/>
                <a:cs typeface="Arial"/>
              </a:rPr>
              <a:t>Encourage seeking support at the school if they are struggling with the decision.</a:t>
            </a:r>
          </a:p>
          <a:p>
            <a:pPr eaLnBrk="1" hangingPunct="1"/>
            <a:r>
              <a:rPr lang="en-IE" altLang="en-US" sz="2000">
                <a:solidFill>
                  <a:schemeClr val="tx1"/>
                </a:solidFill>
                <a:latin typeface="Arial"/>
                <a:cs typeface="Arial"/>
              </a:rPr>
              <a:t>Important that informed decisions are based on up-to-date </a:t>
            </a:r>
            <a:r>
              <a:rPr lang="en-IE" altLang="en-US">
                <a:latin typeface="Arial"/>
                <a:cs typeface="Arial"/>
              </a:rPr>
              <a:t>and correct</a:t>
            </a:r>
            <a:r>
              <a:rPr lang="en-IE" altLang="en-US" sz="2000">
                <a:solidFill>
                  <a:schemeClr val="tx1"/>
                </a:solidFill>
                <a:latin typeface="Arial"/>
                <a:cs typeface="Arial"/>
              </a:rPr>
              <a:t> information.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62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ED3030-FF9C-430B-856E-DDDFEA14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44" y="617538"/>
            <a:ext cx="83245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>
                <a:solidFill>
                  <a:schemeClr val="accent1"/>
                </a:solidFill>
                <a:latin typeface="Arial"/>
                <a:cs typeface="Arial"/>
              </a:rPr>
              <a:t>For Parent(s)/Guardian(s): Subject Information</a:t>
            </a:r>
            <a:br>
              <a:rPr lang="en-US" cap="none">
                <a:solidFill>
                  <a:schemeClr val="accent1"/>
                </a:solidFill>
                <a:latin typeface="Arial"/>
                <a:cs typeface="Arial"/>
              </a:rPr>
            </a:br>
            <a:endParaRPr lang="en-US" sz="3200" cap="none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9C521F-E659-47C7-973C-958E706359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0969" y="1376020"/>
            <a:ext cx="7793037" cy="34496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br>
              <a:rPr lang="en-US" cap="none">
                <a:solidFill>
                  <a:schemeClr val="accent1"/>
                </a:solidFill>
                <a:latin typeface="Arial"/>
                <a:cs typeface="Arial"/>
              </a:rPr>
            </a:br>
            <a:r>
              <a:rPr lang="en-US" sz="2600" cap="none">
                <a:solidFill>
                  <a:schemeClr val="accent1"/>
                </a:solidFill>
                <a:latin typeface="Arial"/>
                <a:cs typeface="Arial"/>
              </a:rPr>
              <a:t>Optional Subjects In Terms Of Content, Assessment </a:t>
            </a:r>
          </a:p>
          <a:p>
            <a:r>
              <a:rPr lang="en-US" sz="2400">
                <a:latin typeface="Arial"/>
                <a:cs typeface="Arial"/>
              </a:rPr>
              <a:t>Students have had a taster of each choice subject, so check with them which subjects they are leaning towards.</a:t>
            </a:r>
          </a:p>
          <a:p>
            <a:r>
              <a:rPr lang="en-US" sz="2400">
                <a:latin typeface="Arial"/>
                <a:cs typeface="Arial"/>
              </a:rPr>
              <a:t>We encourage students speaking to subject teachers in class/via email about what is expected over the next 2 years. This can help with making the decision regarding a student’s suitability for a subject.</a:t>
            </a:r>
          </a:p>
        </p:txBody>
      </p:sp>
    </p:spTree>
    <p:extLst>
      <p:ext uri="{BB962C8B-B14F-4D97-AF65-F5344CB8AC3E}">
        <p14:creationId xmlns:p14="http://schemas.microsoft.com/office/powerpoint/2010/main" val="4033183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ED3030-FF9C-430B-856E-DDDFEA14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11" y="331788"/>
            <a:ext cx="8324532" cy="718893"/>
          </a:xfrm>
        </p:spPr>
        <p:txBody>
          <a:bodyPr>
            <a:normAutofit fontScale="90000"/>
          </a:bodyPr>
          <a:lstStyle/>
          <a:p>
            <a:r>
              <a:rPr lang="en-US" cap="none">
                <a:solidFill>
                  <a:schemeClr val="accent1"/>
                </a:solidFill>
                <a:latin typeface="Arial"/>
                <a:cs typeface="Arial"/>
              </a:rPr>
              <a:t>For Parent(s)/Guardian(s): College Implications</a:t>
            </a:r>
            <a:br>
              <a:rPr lang="en-US" cap="none">
                <a:solidFill>
                  <a:schemeClr val="accent1"/>
                </a:solidFill>
                <a:latin typeface="Arial"/>
                <a:cs typeface="Arial"/>
              </a:rPr>
            </a:br>
            <a:br>
              <a:rPr lang="en-US" cap="none">
                <a:solidFill>
                  <a:schemeClr val="accent1"/>
                </a:solidFill>
                <a:latin typeface="Arial"/>
                <a:cs typeface="Arial"/>
              </a:rPr>
            </a:br>
            <a:endParaRPr lang="en-US" sz="3200" cap="none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9C521F-E659-47C7-973C-958E706359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0677" y="1247629"/>
            <a:ext cx="8862646" cy="34496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latin typeface="Arial"/>
                <a:cs typeface="Arial"/>
              </a:rPr>
              <a:t>College websites and the Guidance Counsellor have the most up to date information in terms of college implications.</a:t>
            </a:r>
          </a:p>
          <a:p>
            <a:r>
              <a:rPr lang="en-US" sz="2200" dirty="0">
                <a:latin typeface="Arial"/>
                <a:cs typeface="Arial"/>
              </a:rPr>
              <a:t>Encourage seeking an educational one-to-one guidance session with Ms. Hennessy/Ms Egan if there is struggle with making the decision.</a:t>
            </a:r>
          </a:p>
          <a:p>
            <a:r>
              <a:rPr lang="en-US" sz="2200" dirty="0">
                <a:latin typeface="Arial"/>
                <a:cs typeface="Arial"/>
              </a:rPr>
              <a:t>This can help with making a subject choice decision now regarding a student’s progression to college later.</a:t>
            </a:r>
          </a:p>
        </p:txBody>
      </p:sp>
      <p:pic>
        <p:nvPicPr>
          <p:cNvPr id="4098" name="Picture 2" descr="Cit... - Cork Institute of Technology Office Photo | Glassdoor.ie">
            <a:extLst>
              <a:ext uri="{FF2B5EF4-FFF2-40B4-BE49-F238E27FC236}">
                <a16:creationId xmlns:a16="http://schemas.microsoft.com/office/drawing/2014/main" id="{7C6B617D-F0E1-4193-87F7-DC338E929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695" y="4419771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321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58CF-33DC-43CD-B3E2-8A5C221F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481" y="547200"/>
            <a:ext cx="7793037" cy="1143000"/>
          </a:xfrm>
        </p:spPr>
        <p:txBody>
          <a:bodyPr/>
          <a:lstStyle/>
          <a:p>
            <a:pPr algn="ctr"/>
            <a:r>
              <a:rPr lang="en-IE" altLang="en-US" cap="none">
                <a:solidFill>
                  <a:schemeClr val="accent1"/>
                </a:solidFill>
                <a:latin typeface="Arial"/>
                <a:cs typeface="Arial"/>
              </a:rPr>
              <a:t>Parent(s)/Guardian(s) - Filling Out The Online Subject Choice Form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035B8C-DE3D-481E-8987-A319A19ACA6B}"/>
              </a:ext>
            </a:extLst>
          </p:cNvPr>
          <p:cNvSpPr txBox="1"/>
          <p:nvPr/>
        </p:nvSpPr>
        <p:spPr>
          <a:xfrm>
            <a:off x="211014" y="1690200"/>
            <a:ext cx="8721969" cy="440120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en-IE" sz="2000" dirty="0">
                <a:latin typeface="Arial"/>
                <a:cs typeface="Arial"/>
              </a:rPr>
              <a:t>Complete forms online using the school </a:t>
            </a:r>
            <a:r>
              <a:rPr lang="en-IE" sz="2000" dirty="0" err="1">
                <a:latin typeface="Arial"/>
                <a:cs typeface="Arial"/>
              </a:rPr>
              <a:t>VSware</a:t>
            </a:r>
            <a:r>
              <a:rPr lang="en-IE" sz="2000" dirty="0">
                <a:latin typeface="Arial"/>
                <a:cs typeface="Arial"/>
              </a:rPr>
              <a:t>.</a:t>
            </a:r>
          </a:p>
          <a:p>
            <a:pPr>
              <a:defRPr/>
            </a:pPr>
            <a:endParaRPr lang="en-IE" sz="2000" dirty="0">
              <a:latin typeface="Arial"/>
              <a:cs typeface="Arial"/>
            </a:endParaRPr>
          </a:p>
          <a:p>
            <a:pPr>
              <a:defRPr/>
            </a:pPr>
            <a:r>
              <a:rPr lang="en-IE" sz="2000" u="sng" dirty="0">
                <a:latin typeface="Arial"/>
                <a:cs typeface="Arial"/>
              </a:rPr>
              <a:t>Details on how to access </a:t>
            </a:r>
            <a:r>
              <a:rPr lang="en-IE" sz="2000" u="sng" dirty="0" err="1">
                <a:latin typeface="Arial"/>
                <a:cs typeface="Arial"/>
              </a:rPr>
              <a:t>VSware</a:t>
            </a:r>
            <a:r>
              <a:rPr lang="en-IE" sz="2000" u="sng" dirty="0">
                <a:latin typeface="Arial"/>
                <a:cs typeface="Arial"/>
              </a:rPr>
              <a:t> and fill/submit forms will be posted on the school app/website.  You will also receive a reminder text</a:t>
            </a:r>
            <a:r>
              <a:rPr lang="en-IE" sz="2000" dirty="0">
                <a:latin typeface="Arial"/>
                <a:cs typeface="Arial"/>
              </a:rPr>
              <a:t>. Contact the school if your contact details have changed, or you have not received the text.</a:t>
            </a:r>
          </a:p>
          <a:p>
            <a:pPr>
              <a:defRPr/>
            </a:pPr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IE" sz="2000" dirty="0">
                <a:latin typeface="Arial"/>
                <a:cs typeface="Arial"/>
              </a:rPr>
              <a:t> List </a:t>
            </a:r>
            <a:r>
              <a:rPr lang="en-IE" sz="2000" u="sng" dirty="0">
                <a:latin typeface="Arial"/>
                <a:cs typeface="Arial"/>
              </a:rPr>
              <a:t>subjects in order of preference 1-6</a:t>
            </a:r>
            <a:r>
              <a:rPr lang="en-IE" sz="2000" dirty="0">
                <a:latin typeface="Arial"/>
                <a:cs typeface="Arial"/>
              </a:rPr>
              <a:t>, No 1 being the subject of highest interest. The school will do it's best to facilitate the top 4 preferences. </a:t>
            </a:r>
          </a:p>
          <a:p>
            <a:pPr>
              <a:defRPr/>
            </a:pPr>
            <a:endParaRPr lang="en-IE" sz="20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IE" sz="2000" dirty="0">
                <a:latin typeface="Arial"/>
                <a:cs typeface="Arial"/>
              </a:rPr>
              <a:t>Forms must be </a:t>
            </a:r>
            <a:r>
              <a:rPr lang="en-IE" sz="2000" u="sng" dirty="0">
                <a:latin typeface="Arial"/>
                <a:cs typeface="Arial"/>
              </a:rPr>
              <a:t>submitted online by Thursday 1st February</a:t>
            </a:r>
          </a:p>
          <a:p>
            <a:pPr>
              <a:defRPr/>
            </a:pPr>
            <a:endParaRPr lang="en-IE" sz="2000" u="sng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en-IE" sz="2000" dirty="0">
                <a:latin typeface="Arial"/>
                <a:cs typeface="Arial"/>
              </a:rPr>
              <a:t>Send an email to </a:t>
            </a:r>
            <a:r>
              <a:rPr lang="en-IE" sz="2000" dirty="0">
                <a:latin typeface="Arial"/>
                <a:cs typeface="Arial"/>
                <a:hlinkClick r:id="rId2"/>
              </a:rPr>
              <a:t>vsware@stmarysmidleton.com</a:t>
            </a:r>
            <a:r>
              <a:rPr lang="en-IE" sz="2000" dirty="0">
                <a:latin typeface="Arial"/>
                <a:cs typeface="Arial"/>
              </a:rPr>
              <a:t> if you are having issues regarding submissions of your forms.</a:t>
            </a:r>
            <a:endParaRPr lang="en-IE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5338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B7B2-FAFF-494A-97B6-BE1358FEE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62" y="4457382"/>
            <a:ext cx="7793037" cy="1143000"/>
          </a:xfrm>
        </p:spPr>
        <p:txBody>
          <a:bodyPr/>
          <a:lstStyle/>
          <a:p>
            <a:endParaRPr lang="en-US" cap="none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074" name="Picture 2" descr="Topic For Animated Thank You Gif : Christmas Animation 2017 Xmas Cards My  Site Animated Thank You Gif. Illusion Gif 25 Images Download You. Candle 14  - CloudyGif">
            <a:extLst>
              <a:ext uri="{FF2B5EF4-FFF2-40B4-BE49-F238E27FC236}">
                <a16:creationId xmlns:a16="http://schemas.microsoft.com/office/drawing/2014/main" id="{62367197-C265-4E22-8DD6-8EB0F5DB8D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554" y="1257618"/>
            <a:ext cx="4490590" cy="290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53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IE" altLang="en-US" b="1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Core Subjects for Junior Cycle</a:t>
            </a:r>
            <a:endParaRPr lang="en-US" altLang="en-US" b="1" cap="none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6117" y="1617785"/>
            <a:ext cx="3340769" cy="42557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 altLang="en-US" u="sng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State Examinable Subjects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Irish (H and O)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English (H and O)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Mathematics (H and O)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History  (C)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Geography (C)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(</a:t>
            </a:r>
            <a:r>
              <a:rPr lang="en-IE" altLang="en-US" sz="2000">
                <a:solidFill>
                  <a:srgbClr val="052E65"/>
                </a:solidFill>
                <a:latin typeface="Arial"/>
                <a:cs typeface="Arial"/>
              </a:rPr>
              <a:t>plus 4 choice subjects</a:t>
            </a: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)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3918991" y="1654956"/>
            <a:ext cx="5317936" cy="34464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IE" altLang="en-US" u="sng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Non- State Examinable Subjects</a:t>
            </a:r>
            <a:endParaRPr lang="en-US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eaLnBrk="1" hangingPunct="1">
              <a:buFont typeface="Wingdings" panose="05050102010706020507" pitchFamily="18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Religious Education (RE)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IE" altLang="en-US">
                <a:solidFill>
                  <a:srgbClr val="052E65"/>
                </a:solidFill>
                <a:latin typeface="Arial"/>
                <a:cs typeface="Arial"/>
              </a:rPr>
              <a:t>Wellbeing</a:t>
            </a:r>
            <a:r>
              <a:rPr lang="en-IE" altLang="en-US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:</a:t>
            </a:r>
            <a:endParaRPr lang="en-US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  <a:p>
            <a:pPr marL="302260" lvl="1" indent="0" eaLnBrk="1" hangingPunct="1">
              <a:buNone/>
            </a:pPr>
            <a:r>
              <a:rPr lang="en-IE" altLang="en-US" sz="1800">
                <a:latin typeface="Arial"/>
                <a:cs typeface="Arial"/>
              </a:rPr>
              <a:t>1. Civic Social &amp; Political Education (</a:t>
            </a:r>
            <a:r>
              <a:rPr lang="en-IE" altLang="en-US" sz="18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CSPE</a:t>
            </a:r>
            <a:r>
              <a:rPr lang="en-IE" altLang="en-US" sz="1800">
                <a:latin typeface="Arial"/>
                <a:cs typeface="Arial"/>
              </a:rPr>
              <a:t>)</a:t>
            </a:r>
            <a:endParaRPr lang="en-IE" sz="1800">
              <a:latin typeface="Arial"/>
              <a:cs typeface="Arial"/>
            </a:endParaRPr>
          </a:p>
          <a:p>
            <a:pPr marL="0" indent="0" eaLnBrk="1" hangingPunct="1">
              <a:buNone/>
            </a:pPr>
            <a:r>
              <a:rPr lang="en-IE" altLang="en-US" sz="1800">
                <a:latin typeface="Arial"/>
                <a:cs typeface="Arial"/>
              </a:rPr>
              <a:t>     2. Social Political &amp; Health Education (</a:t>
            </a:r>
            <a:r>
              <a:rPr lang="en-IE" altLang="en-US" sz="18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SPHE</a:t>
            </a:r>
            <a:r>
              <a:rPr lang="en-IE" altLang="en-US" sz="1800">
                <a:latin typeface="Arial"/>
                <a:cs typeface="Arial"/>
              </a:rPr>
              <a:t>)</a:t>
            </a:r>
            <a:endParaRPr lang="en-US" altLang="en-US" sz="1800">
              <a:latin typeface="Arial"/>
              <a:cs typeface="Arial"/>
            </a:endParaRPr>
          </a:p>
          <a:p>
            <a:pPr marL="0" indent="0" eaLnBrk="1" hangingPunct="1">
              <a:buNone/>
            </a:pPr>
            <a:r>
              <a:rPr lang="en-IE" altLang="en-US" sz="1800">
                <a:latin typeface="Arial"/>
                <a:cs typeface="Arial"/>
              </a:rPr>
              <a:t>     3. Physical Education (</a:t>
            </a:r>
            <a:r>
              <a:rPr lang="en-IE" altLang="en-US" sz="18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PE</a:t>
            </a:r>
            <a:r>
              <a:rPr lang="en-IE" altLang="en-US" sz="1800">
                <a:latin typeface="Arial"/>
                <a:cs typeface="Arial"/>
              </a:rPr>
              <a:t>)</a:t>
            </a:r>
          </a:p>
          <a:p>
            <a:pPr marL="0" indent="0" eaLnBrk="1" hangingPunct="1">
              <a:buNone/>
            </a:pPr>
            <a:r>
              <a:rPr lang="en-IE" altLang="en-US" sz="1800">
                <a:latin typeface="Arial"/>
                <a:cs typeface="Arial"/>
              </a:rPr>
              <a:t>    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2"/>
          <p:cNvSpPr>
            <a:spLocks noGrp="1"/>
          </p:cNvSpPr>
          <p:nvPr>
            <p:ph type="title"/>
          </p:nvPr>
        </p:nvSpPr>
        <p:spPr>
          <a:xfrm>
            <a:off x="1284442" y="606055"/>
            <a:ext cx="6798734" cy="913903"/>
          </a:xfrm>
        </p:spPr>
        <p:txBody>
          <a:bodyPr>
            <a:normAutofit/>
          </a:bodyPr>
          <a:lstStyle/>
          <a:p>
            <a:pPr algn="ctr"/>
            <a:r>
              <a:rPr lang="en-IE" altLang="en-US" sz="3600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For Students: Your Supports</a:t>
            </a:r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664463" y="1959158"/>
            <a:ext cx="8038691" cy="4752975"/>
          </a:xfrm>
        </p:spPr>
        <p:txBody>
          <a:bodyPr/>
          <a:lstStyle/>
          <a:p>
            <a:pPr eaLnBrk="1" hangingPunct="1"/>
            <a:r>
              <a:rPr lang="en-GB" altLang="en-US" sz="2000" b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Parents</a:t>
            </a:r>
            <a:r>
              <a:rPr lang="en-GB" altLang="en-US" sz="2000">
                <a:latin typeface="Arial"/>
                <a:cs typeface="Arial"/>
              </a:rPr>
              <a:t> </a:t>
            </a:r>
            <a:r>
              <a:rPr lang="en-GB" altLang="en-US">
                <a:latin typeface="Arial"/>
                <a:cs typeface="Arial"/>
              </a:rPr>
              <a:t>– Can talk it through with you, if you are unsure</a:t>
            </a:r>
            <a:endParaRPr lang="en-GB" altLang="en-US" sz="2000">
              <a:latin typeface="Arial"/>
              <a:cs typeface="Arial"/>
            </a:endParaRPr>
          </a:p>
          <a:p>
            <a:pPr eaLnBrk="1" hangingPunct="1"/>
            <a:r>
              <a:rPr lang="en-GB" altLang="en-US" sz="2000" b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Teachers </a:t>
            </a:r>
            <a:r>
              <a:rPr lang="en-GB" altLang="en-US" sz="2000">
                <a:latin typeface="Arial"/>
                <a:cs typeface="Arial"/>
              </a:rPr>
              <a:t>– Can tell you about their subject in class</a:t>
            </a:r>
          </a:p>
          <a:p>
            <a:pPr eaLnBrk="1" hangingPunct="1"/>
            <a:r>
              <a:rPr lang="en-GB" altLang="en-US" sz="2000" b="1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Guidance Counsellor</a:t>
            </a:r>
            <a:r>
              <a:rPr lang="en-GB" altLang="en-US" sz="20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GB" altLang="en-US" sz="2000">
                <a:latin typeface="Arial"/>
                <a:cs typeface="Arial"/>
              </a:rPr>
              <a:t>– Can tell you about what choice subjects will be required to get into particular college </a:t>
            </a:r>
            <a:r>
              <a:rPr lang="en-GB" altLang="en-US">
                <a:latin typeface="Arial"/>
                <a:cs typeface="Arial"/>
              </a:rPr>
              <a:t>courses later</a:t>
            </a:r>
            <a:r>
              <a:rPr lang="en-GB" altLang="en-US" sz="2000">
                <a:latin typeface="Arial"/>
                <a:cs typeface="Arial"/>
              </a:rPr>
              <a:t>. </a:t>
            </a:r>
          </a:p>
          <a:p>
            <a:pPr eaLnBrk="1" hangingPunct="1"/>
            <a:endParaRPr lang="en-GB" altLang="en-US">
              <a:highlight>
                <a:srgbClr val="FFFF00"/>
              </a:highlight>
              <a:latin typeface="Arial"/>
              <a:cs typeface="Arial"/>
            </a:endParaRPr>
          </a:p>
          <a:p>
            <a:pPr eaLnBrk="1" hangingPunct="1"/>
            <a:r>
              <a:rPr lang="en-IE" altLang="en-US" sz="2000">
                <a:highlight>
                  <a:srgbClr val="FFFF00"/>
                </a:highlight>
                <a:latin typeface="Arial"/>
                <a:cs typeface="Arial"/>
              </a:rPr>
              <a:t> IMPORTANT:  </a:t>
            </a:r>
            <a:r>
              <a:rPr lang="en-IE" sz="2000">
                <a:latin typeface="Arial"/>
                <a:cs typeface="Arial"/>
              </a:rPr>
              <a:t>   It's your choice, so choose what is best for YOU, subjects that YOU may need later, that YOU like, that YOU enjoy.</a:t>
            </a:r>
            <a:endParaRPr lang="en-IE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3046595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3" name="Title 2"/>
          <p:cNvSpPr>
            <a:spLocks noGrp="1"/>
          </p:cNvSpPr>
          <p:nvPr>
            <p:ph type="title"/>
          </p:nvPr>
        </p:nvSpPr>
        <p:spPr>
          <a:xfrm>
            <a:off x="637262" y="1240076"/>
            <a:ext cx="2045860" cy="4584527"/>
          </a:xfrm>
        </p:spPr>
        <p:txBody>
          <a:bodyPr>
            <a:normAutofit/>
          </a:bodyPr>
          <a:lstStyle/>
          <a:p>
            <a:r>
              <a:rPr lang="en-IE" altLang="en-US" sz="2700" cap="none">
                <a:solidFill>
                  <a:srgbClr val="FFFFFF"/>
                </a:solidFill>
                <a:latin typeface="Arial"/>
                <a:cs typeface="Arial"/>
              </a:rPr>
              <a:t>Online - Up To Date Information</a:t>
            </a:r>
          </a:p>
        </p:txBody>
      </p:sp>
      <p:sp>
        <p:nvSpPr>
          <p:cNvPr id="25602" name="Content Placeholder 3"/>
          <p:cNvSpPr>
            <a:spLocks noGrp="1"/>
          </p:cNvSpPr>
          <p:nvPr>
            <p:ph idx="1"/>
          </p:nvPr>
        </p:nvSpPr>
        <p:spPr>
          <a:xfrm>
            <a:off x="3207434" y="1240077"/>
            <a:ext cx="5824023" cy="4916465"/>
          </a:xfrm>
        </p:spPr>
        <p:txBody>
          <a:bodyPr anchor="t">
            <a:normAutofit/>
          </a:bodyPr>
          <a:lstStyle/>
          <a:p>
            <a:pPr eaLnBrk="1" hangingPunct="1">
              <a:buNone/>
            </a:pPr>
            <a:endParaRPr lang="en-IE" altLang="en-US"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en-IE" altLang="en-US" b="1"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www.curriculumonline.ie</a:t>
            </a:r>
            <a:r>
              <a:rPr lang="en-IE" altLang="en-US" b="1">
                <a:latin typeface="Arial"/>
                <a:cs typeface="Arial"/>
              </a:rPr>
              <a:t> </a:t>
            </a:r>
          </a:p>
          <a:p>
            <a:pPr marL="0" indent="0" eaLnBrk="1" hangingPunct="1">
              <a:buNone/>
            </a:pPr>
            <a:r>
              <a:rPr lang="en-IE" altLang="en-US" b="1">
                <a:latin typeface="Arial"/>
                <a:cs typeface="Arial"/>
              </a:rPr>
              <a:t>    </a:t>
            </a:r>
            <a:r>
              <a:rPr lang="en-IE" altLang="en-US">
                <a:latin typeface="Arial"/>
                <a:cs typeface="Arial"/>
              </a:rPr>
              <a:t>Information on Junior Cycle subjects</a:t>
            </a:r>
          </a:p>
          <a:p>
            <a:pPr marL="0" indent="0" eaLnBrk="1" hangingPunct="1">
              <a:buNone/>
            </a:pPr>
            <a:endParaRPr lang="en-IE" altLang="en-US">
              <a:latin typeface="Arial"/>
              <a:cs typeface="Arial"/>
            </a:endParaRPr>
          </a:p>
          <a:p>
            <a:pPr marL="0" indent="0" eaLnBrk="1" hangingPunct="1">
              <a:buNone/>
            </a:pPr>
            <a:r>
              <a:rPr lang="en-IE" altLang="en-US" b="1"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www.careersportal.ie</a:t>
            </a:r>
            <a:endParaRPr lang="en-IE" altLang="en-US" b="1">
              <a:latin typeface="Arial"/>
              <a:cs typeface="Arial"/>
            </a:endParaRPr>
          </a:p>
          <a:p>
            <a:pPr eaLnBrk="1" hangingPunct="1">
              <a:buNone/>
            </a:pPr>
            <a:r>
              <a:rPr lang="en-IE" altLang="en-US" b="1">
                <a:latin typeface="Arial"/>
                <a:cs typeface="Arial"/>
              </a:rPr>
              <a:t>   </a:t>
            </a:r>
            <a:r>
              <a:rPr lang="en-IE" altLang="en-US">
                <a:latin typeface="Arial"/>
                <a:cs typeface="Arial"/>
              </a:rPr>
              <a:t>Communities Section -  Junior Cycle Subjects</a:t>
            </a:r>
          </a:p>
          <a:p>
            <a:pPr marL="0" indent="0" eaLnBrk="1" hangingPunct="1">
              <a:buNone/>
            </a:pPr>
            <a:endParaRPr lang="en-IE" altLang="en-US" b="1">
              <a:latin typeface="Arial"/>
              <a:cs typeface="Arial"/>
            </a:endParaRPr>
          </a:p>
        </p:txBody>
      </p:sp>
      <p:pic>
        <p:nvPicPr>
          <p:cNvPr id="1026" name="Picture 2" descr="Junior Cycle">
            <a:extLst>
              <a:ext uri="{FF2B5EF4-FFF2-40B4-BE49-F238E27FC236}">
                <a16:creationId xmlns:a16="http://schemas.microsoft.com/office/drawing/2014/main" id="{BDAE469C-F69F-449A-94FB-758AFF2C0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54" y="3411414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321" name="Picture 137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3322" name="Straight Connector 139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3" name="Straight Connector 141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3324" name="Rectangle 143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45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4609157" y="180014"/>
            <a:ext cx="3783069" cy="3168863"/>
          </a:xfrm>
        </p:spPr>
        <p:txBody>
          <a:bodyPr vert="horz" lIns="91440" tIns="45720" rIns="91440" bIns="0" rtlCol="0" anchor="b">
            <a:normAutofit/>
          </a:bodyPr>
          <a:lstStyle/>
          <a:p>
            <a:pPr defTabSz="914400"/>
            <a:r>
              <a:rPr lang="en-US" altLang="en-US" sz="3300"/>
              <a:t>YOUR CHOICES </a:t>
            </a:r>
            <a:br>
              <a:rPr lang="en-US" altLang="en-US" sz="3300"/>
            </a:br>
            <a:br>
              <a:rPr lang="en-US" altLang="en-US" sz="3300"/>
            </a:br>
            <a:r>
              <a:rPr lang="en-US" altLang="en-US" sz="3300"/>
              <a:t>REQUIRE CONSIDERATION</a:t>
            </a:r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6" r="13855" b="-4"/>
          <a:stretch/>
        </p:blipFill>
        <p:spPr>
          <a:xfrm>
            <a:off x="-1234" y="-1489"/>
            <a:ext cx="3039844" cy="4660762"/>
          </a:xfrm>
          <a:prstGeom prst="rect">
            <a:avLst/>
          </a:prstGeom>
          <a:noFill/>
        </p:spPr>
      </p:pic>
      <p:cxnSp>
        <p:nvCxnSpPr>
          <p:cNvPr id="13326" name="Straight Connector 147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34735" y="3526496"/>
            <a:ext cx="311244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0" name="Picture 149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914" y="293981"/>
            <a:ext cx="8728170" cy="1852862"/>
          </a:xfrm>
        </p:spPr>
        <p:txBody>
          <a:bodyPr>
            <a:normAutofit/>
          </a:bodyPr>
          <a:lstStyle/>
          <a:p>
            <a:pPr algn="ctr"/>
            <a:r>
              <a:rPr lang="en-IE" altLang="en-US" sz="3600" dirty="0">
                <a:solidFill>
                  <a:srgbClr val="FF0000"/>
                </a:solidFill>
                <a:latin typeface="Arial"/>
                <a:cs typeface="Arial"/>
              </a:rPr>
              <a:t> </a:t>
            </a:r>
            <a:r>
              <a:rPr lang="en-IE" altLang="en-US" sz="3600" cap="none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Choice Subjects – All Common Level </a:t>
            </a:r>
            <a:br>
              <a:rPr lang="en-US">
                <a:latin typeface="Arial"/>
                <a:cs typeface="+mj-ea"/>
              </a:rPr>
            </a:br>
            <a:r>
              <a:rPr lang="en-IE" altLang="en-US" sz="24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(The school will try to facilitate your </a:t>
            </a:r>
            <a:r>
              <a:rPr lang="en-IE" altLang="en-US" sz="2400" cap="none" dirty="0">
                <a:solidFill>
                  <a:schemeClr val="tx1"/>
                </a:solidFill>
                <a:latin typeface="Arial"/>
                <a:cs typeface="Arial"/>
              </a:rPr>
              <a:t>top 4</a:t>
            </a:r>
            <a:r>
              <a:rPr lang="en-IE" altLang="en-US" sz="24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)</a:t>
            </a:r>
            <a:br>
              <a:rPr lang="en-US" sz="2400" cap="none">
                <a:latin typeface="Arial"/>
                <a:cs typeface="+mj-ea"/>
              </a:rPr>
            </a:br>
            <a:endParaRPr lang="en-US" altLang="en-US" sz="240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9098DA-26E1-47DE-8AA5-8D8831713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18259"/>
              </p:ext>
            </p:extLst>
          </p:nvPr>
        </p:nvGraphicFramePr>
        <p:xfrm>
          <a:off x="365760" y="1406769"/>
          <a:ext cx="8454683" cy="4093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4683">
                  <a:extLst>
                    <a:ext uri="{9D8B030D-6E8A-4147-A177-3AD203B41FA5}">
                      <a16:colId xmlns:a16="http://schemas.microsoft.com/office/drawing/2014/main" val="1670340277"/>
                    </a:ext>
                  </a:extLst>
                </a:gridCol>
              </a:tblGrid>
              <a:tr h="98485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Choose </a:t>
                      </a:r>
                      <a:r>
                        <a:rPr lang="en-IE" sz="2800" b="0" i="0" u="sng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 Subjects in order of Preference with No 1 being the subject you most want to keep on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14235"/>
                  </a:ext>
                </a:extLst>
              </a:tr>
              <a:tr h="49340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849035"/>
                  </a:ext>
                </a:extLst>
              </a:tr>
              <a:tr h="4934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Business Studies</a:t>
                      </a:r>
                      <a:endParaRPr lang="en-US" sz="2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085367"/>
                  </a:ext>
                </a:extLst>
              </a:tr>
              <a:tr h="4934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Your chosen 3rd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993586"/>
                  </a:ext>
                </a:extLst>
              </a:tr>
              <a:tr h="4934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Home Economics</a:t>
                      </a:r>
                      <a:endParaRPr lang="en-US" sz="28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11562"/>
                  </a:ext>
                </a:extLst>
              </a:tr>
              <a:tr h="4934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Music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81743"/>
                  </a:ext>
                </a:extLst>
              </a:tr>
              <a:tr h="4934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IE" sz="2800" b="0" i="0" u="none" strike="noStrike" cap="none" baseline="0" dirty="0">
                          <a:solidFill>
                            <a:schemeClr val="tx1"/>
                          </a:solidFill>
                          <a:latin typeface="Arial"/>
                        </a:rPr>
                        <a:t>Science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2000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4B80-EDFF-46A4-80DD-DB53B547E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14" y="1874036"/>
            <a:ext cx="8299938" cy="584776"/>
          </a:xfrm>
        </p:spPr>
        <p:txBody>
          <a:bodyPr>
            <a:normAutofit/>
          </a:bodyPr>
          <a:lstStyle/>
          <a:p>
            <a:pPr algn="ctr"/>
            <a:r>
              <a:rPr lang="en-US" sz="2400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Junior Cycle subjects that divide in Senior Cycle: 5</a:t>
            </a:r>
            <a:r>
              <a:rPr lang="en-US" sz="2400" cap="none" baseline="300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th</a:t>
            </a:r>
            <a:r>
              <a:rPr lang="en-US" sz="2400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3BD6-D89D-4CDE-9113-F9EE4F96C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436" y="2508563"/>
            <a:ext cx="3742006" cy="25136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u="sng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What was SCIENCE, divides into 3 separate subjects: 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  </a:t>
            </a:r>
          </a:p>
          <a:p>
            <a:r>
              <a:rPr lang="en-US">
                <a:latin typeface="Arial"/>
                <a:cs typeface="Arial"/>
              </a:rPr>
              <a:t>Biology</a:t>
            </a:r>
          </a:p>
          <a:p>
            <a:r>
              <a:rPr lang="en-US">
                <a:latin typeface="Arial"/>
                <a:cs typeface="Arial"/>
              </a:rPr>
              <a:t>Chemistry</a:t>
            </a:r>
          </a:p>
          <a:p>
            <a:r>
              <a:rPr lang="en-US">
                <a:latin typeface="Arial"/>
                <a:cs typeface="Arial"/>
              </a:rPr>
              <a:t>Physics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FD445-845B-4BD5-98DA-E53F087B6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8492" y="3013446"/>
            <a:ext cx="3864865" cy="251360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u="sng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What was BUSINESS, divides into 2 separate subjects:</a:t>
            </a:r>
          </a:p>
          <a:p>
            <a:r>
              <a:rPr lang="en-US">
                <a:latin typeface="Arial"/>
                <a:cs typeface="Arial"/>
              </a:rPr>
              <a:t>Business</a:t>
            </a:r>
          </a:p>
          <a:p>
            <a:r>
              <a:rPr lang="en-US">
                <a:latin typeface="Arial"/>
                <a:cs typeface="Arial"/>
              </a:rPr>
              <a:t>Accounting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0F0B0-5490-4AE2-95FD-0E4F04474F3B}"/>
              </a:ext>
            </a:extLst>
          </p:cNvPr>
          <p:cNvSpPr txBox="1"/>
          <p:nvPr/>
        </p:nvSpPr>
        <p:spPr>
          <a:xfrm>
            <a:off x="2968283" y="773723"/>
            <a:ext cx="438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Firstly Consider……..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332454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99FC44-35E1-43B7-BD91-F25981E4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804520"/>
            <a:ext cx="8342141" cy="1049235"/>
          </a:xfrm>
        </p:spPr>
        <p:txBody>
          <a:bodyPr>
            <a:normAutofit/>
          </a:bodyPr>
          <a:lstStyle/>
          <a:p>
            <a: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Consider </a:t>
            </a:r>
            <a:r>
              <a:rPr lang="en-US" i="1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Now…..</a:t>
            </a:r>
            <a: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For College Later</a:t>
            </a:r>
            <a:br>
              <a:rPr lang="en-US" cap="none">
                <a:solidFill>
                  <a:schemeClr val="accent2">
                    <a:lumMod val="75000"/>
                  </a:schemeClr>
                </a:solidFill>
                <a:latin typeface="Arial"/>
              </a:rPr>
            </a:br>
            <a:endParaRPr lang="en-US" sz="2800" cap="none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CC672D-F9CC-44E9-A4A1-30F66F54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2015733"/>
            <a:ext cx="7920110" cy="34506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You are not expected to know what career/course you want to take after secondary school. However,</a:t>
            </a:r>
            <a:r>
              <a:rPr lang="en-US" u="sng">
                <a:latin typeface="Arial"/>
                <a:cs typeface="Arial"/>
              </a:rPr>
              <a:t> there are subjects you will need to keep for particular college courses. 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>
                <a:latin typeface="Arial"/>
                <a:cs typeface="Arial"/>
              </a:rPr>
              <a:t>Taking this into consideration, </a:t>
            </a:r>
            <a:r>
              <a:rPr lang="en-US" u="sng">
                <a:latin typeface="Arial"/>
                <a:cs typeface="Arial"/>
              </a:rPr>
              <a:t>it's important that you keep your options open as much as possible now.</a:t>
            </a:r>
          </a:p>
          <a:p>
            <a:pPr marL="0" indent="0">
              <a:buNone/>
            </a:pPr>
            <a:endParaRPr lang="en-US" u="sng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u="sng">
                <a:latin typeface="Arial"/>
                <a:cs typeface="Arial"/>
              </a:rPr>
              <a:t>Two areas of particular relevance now are third languages and science.</a:t>
            </a:r>
          </a:p>
        </p:txBody>
      </p:sp>
    </p:spTree>
    <p:extLst>
      <p:ext uri="{BB962C8B-B14F-4D97-AF65-F5344CB8AC3E}">
        <p14:creationId xmlns:p14="http://schemas.microsoft.com/office/powerpoint/2010/main" val="496080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1852F6F80AB9419D8E77625CF7B0B3" ma:contentTypeVersion="13" ma:contentTypeDescription="Create a new document." ma:contentTypeScope="" ma:versionID="678a531820bd25192e0910603e4a0eb7">
  <xsd:schema xmlns:xsd="http://www.w3.org/2001/XMLSchema" xmlns:xs="http://www.w3.org/2001/XMLSchema" xmlns:p="http://schemas.microsoft.com/office/2006/metadata/properties" xmlns:ns2="d3fee931-70d9-4527-b501-e81360294743" xmlns:ns3="c36ed704-66a2-4fa1-8226-14b599627d85" targetNamespace="http://schemas.microsoft.com/office/2006/metadata/properties" ma:root="true" ma:fieldsID="49c7d6b850661a80b8e26d6f589b75f9" ns2:_="" ns3:_="">
    <xsd:import namespace="d3fee931-70d9-4527-b501-e81360294743"/>
    <xsd:import namespace="c36ed704-66a2-4fa1-8226-14b599627d8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ee931-70d9-4527-b501-e8136029474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f47fd0f6-835d-4889-a417-af042caf5b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6ed704-66a2-4fa1-8226-14b599627d8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6217a68-dfe9-4a91-a7bc-b8d7c6bcc8ff}" ma:internalName="TaxCatchAll" ma:showField="CatchAllData" ma:web="c36ed704-66a2-4fa1-8226-14b599627d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fee931-70d9-4527-b501-e81360294743">
      <Terms xmlns="http://schemas.microsoft.com/office/infopath/2007/PartnerControls"/>
    </lcf76f155ced4ddcb4097134ff3c332f>
    <TaxCatchAll xmlns="c36ed704-66a2-4fa1-8226-14b599627d85" xsi:nil="true"/>
    <SharedWithUsers xmlns="c36ed704-66a2-4fa1-8226-14b599627d85">
      <UserInfo>
        <DisplayName>Students 2022 Class Members</DisplayName>
        <AccountId>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010C8F-B414-4892-9406-5BC74D3E2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fee931-70d9-4527-b501-e81360294743"/>
    <ds:schemaRef ds:uri="c36ed704-66a2-4fa1-8226-14b599627d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246F61-A597-4C44-8EAB-547802D6791A}">
  <ds:schemaRefs>
    <ds:schemaRef ds:uri="http://schemas.microsoft.com/office/2006/metadata/properties"/>
    <ds:schemaRef ds:uri="http://schemas.microsoft.com/office/infopath/2007/PartnerControls"/>
    <ds:schemaRef ds:uri="d3fee931-70d9-4527-b501-e81360294743"/>
    <ds:schemaRef ds:uri="c36ed704-66a2-4fa1-8226-14b599627d85"/>
  </ds:schemaRefs>
</ds:datastoreItem>
</file>

<file path=customXml/itemProps3.xml><?xml version="1.0" encoding="utf-8"?>
<ds:datastoreItem xmlns:ds="http://schemas.openxmlformats.org/officeDocument/2006/customXml" ds:itemID="{F1F202ED-C881-4696-8437-997A6C3D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1373</Words>
  <Application>Microsoft Office PowerPoint</Application>
  <PresentationFormat>On-screen Show (4:3)</PresentationFormat>
  <Paragraphs>155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Gallery</vt:lpstr>
      <vt:lpstr>Junior Cycle Subject Options </vt:lpstr>
      <vt:lpstr>      Topics</vt:lpstr>
      <vt:lpstr>Core Subjects for Junior Cycle</vt:lpstr>
      <vt:lpstr>For Students: Your Supports</vt:lpstr>
      <vt:lpstr>Online - Up To Date Information</vt:lpstr>
      <vt:lpstr>YOUR CHOICES   REQUIRE CONSIDERATION</vt:lpstr>
      <vt:lpstr> Choice Subjects – All Common Level  (The school will try to facilitate your top 4) </vt:lpstr>
      <vt:lpstr>Junior Cycle subjects that divide in Senior Cycle: 5th Year</vt:lpstr>
      <vt:lpstr>Consider Now….. For College Later </vt:lpstr>
      <vt:lpstr>Consider Now For College Later   </vt:lpstr>
      <vt:lpstr>Third Language Requirement For Other Careers/Courses</vt:lpstr>
      <vt:lpstr>No Third Language Required For General Entry To:</vt:lpstr>
      <vt:lpstr>Language Exemptions</vt:lpstr>
      <vt:lpstr> Consider Now For College Later   </vt:lpstr>
      <vt:lpstr>Base Your Decision on What Suits YOU</vt:lpstr>
      <vt:lpstr>Common mistakes</vt:lpstr>
      <vt:lpstr>The Safe Bets To Keeping Options Open</vt:lpstr>
      <vt:lpstr>Back door routes to college</vt:lpstr>
      <vt:lpstr>Getting The Best From Supports</vt:lpstr>
      <vt:lpstr>Information for Parent(s)/Guardian(s):</vt:lpstr>
      <vt:lpstr>For Parent(s)/Guardian(s): Subject Information </vt:lpstr>
      <vt:lpstr>For Parent(s)/Guardian(s): College Implications  </vt:lpstr>
      <vt:lpstr>Parent(s)/Guardian(s) - Filling Out The Online Subject Choice 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Options For 2nd Year</dc:title>
  <dc:creator>Niamh Daly</dc:creator>
  <cp:lastModifiedBy>Ms Egan</cp:lastModifiedBy>
  <cp:revision>46</cp:revision>
  <dcterms:created xsi:type="dcterms:W3CDTF">2021-01-14T17:29:39Z</dcterms:created>
  <dcterms:modified xsi:type="dcterms:W3CDTF">2024-01-15T13:50:58Z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0x010100CE1852F6F80AB9419D8E77625CF7B0B3</vt:lpwstr>
  </property>
  <property fmtid="{D5CDD505-2E9C-101B-9397-08002B2CF9AE}" pid="3" name="MediaServiceImageTags">
    <vt:lpwstr/>
  </property>
</Properties>
</file>