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9" r:id="rId3"/>
    <p:sldId id="270" r:id="rId4"/>
    <p:sldId id="271" r:id="rId5"/>
    <p:sldId id="293" r:id="rId6"/>
    <p:sldId id="297" r:id="rId7"/>
    <p:sldId id="258" r:id="rId8"/>
    <p:sldId id="307" r:id="rId9"/>
    <p:sldId id="308" r:id="rId10"/>
    <p:sldId id="295" r:id="rId11"/>
    <p:sldId id="292" r:id="rId12"/>
    <p:sldId id="298" r:id="rId13"/>
    <p:sldId id="259" r:id="rId14"/>
    <p:sldId id="286" r:id="rId15"/>
    <p:sldId id="260" r:id="rId16"/>
    <p:sldId id="263" r:id="rId17"/>
    <p:sldId id="261" r:id="rId18"/>
    <p:sldId id="262" r:id="rId19"/>
    <p:sldId id="283" r:id="rId20"/>
    <p:sldId id="264" r:id="rId21"/>
    <p:sldId id="267" r:id="rId22"/>
    <p:sldId id="299" r:id="rId23"/>
    <p:sldId id="300" r:id="rId24"/>
    <p:sldId id="272" r:id="rId25"/>
    <p:sldId id="296" r:id="rId26"/>
    <p:sldId id="301" r:id="rId27"/>
    <p:sldId id="304" r:id="rId28"/>
    <p:sldId id="275" r:id="rId29"/>
    <p:sldId id="302" r:id="rId30"/>
    <p:sldId id="276" r:id="rId31"/>
    <p:sldId id="303" r:id="rId32"/>
    <p:sldId id="305" r:id="rId33"/>
    <p:sldId id="306" r:id="rId34"/>
    <p:sldId id="28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F66EA-6BFB-497C-8665-41AF93FEB112}" v="63" dt="2018-06-14T16:50:00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amh Daly" userId="10030000A45B74AA@LIVE.COM" providerId="AD" clId="Web-{F5E6E1CD-6E75-48BE-BC77-780BCFADAD97}"/>
    <pc:docChg chg="modSld">
      <pc:chgData name="Niamh Daly" userId="10030000A45B74AA@LIVE.COM" providerId="AD" clId="Web-{F5E6E1CD-6E75-48BE-BC77-780BCFADAD97}" dt="2018-01-11T15:37:08.701" v="7"/>
      <pc:docMkLst>
        <pc:docMk/>
      </pc:docMkLst>
      <pc:sldChg chg="modSp">
        <pc:chgData name="Niamh Daly" userId="10030000A45B74AA@LIVE.COM" providerId="AD" clId="Web-{F5E6E1CD-6E75-48BE-BC77-780BCFADAD97}" dt="2018-01-11T15:37:08.701" v="6"/>
        <pc:sldMkLst>
          <pc:docMk/>
          <pc:sldMk cId="0" sldId="259"/>
        </pc:sldMkLst>
        <pc:spChg chg="mod">
          <ac:chgData name="Niamh Daly" userId="10030000A45B74AA@LIVE.COM" providerId="AD" clId="Web-{F5E6E1CD-6E75-48BE-BC77-780BCFADAD97}" dt="2018-01-11T15:37:08.701" v="6"/>
          <ac:spMkLst>
            <pc:docMk/>
            <pc:sldMk cId="0" sldId="259"/>
            <ac:spMk id="8195" creationId="{00000000-0000-0000-0000-000000000000}"/>
          </ac:spMkLst>
        </pc:spChg>
      </pc:sldChg>
    </pc:docChg>
  </pc:docChgLst>
  <pc:docChgLst>
    <pc:chgData name="Niamh Daly" userId="S::niamh.daly@stmarysmidleton.com::50754ca4-7cfa-48ad-8d62-acd3b5e86ca4" providerId="AD" clId="Web-{379F66EA-6BFB-497C-8665-41AF93FEB112}"/>
    <pc:docChg chg="modSld">
      <pc:chgData name="Niamh Daly" userId="S::niamh.daly@stmarysmidleton.com::50754ca4-7cfa-48ad-8d62-acd3b5e86ca4" providerId="AD" clId="Web-{379F66EA-6BFB-497C-8665-41AF93FEB112}" dt="2018-06-14T16:52:04.801" v="138" actId="20577"/>
      <pc:docMkLst>
        <pc:docMk/>
      </pc:docMkLst>
      <pc:sldChg chg="modSp">
        <pc:chgData name="Niamh Daly" userId="S::niamh.daly@stmarysmidleton.com::50754ca4-7cfa-48ad-8d62-acd3b5e86ca4" providerId="AD" clId="Web-{379F66EA-6BFB-497C-8665-41AF93FEB112}" dt="2018-06-14T16:52:04.801" v="138" actId="20577"/>
        <pc:sldMkLst>
          <pc:docMk/>
          <pc:sldMk cId="0" sldId="264"/>
        </pc:sldMkLst>
        <pc:spChg chg="mod">
          <ac:chgData name="Niamh Daly" userId="S::niamh.daly@stmarysmidleton.com::50754ca4-7cfa-48ad-8d62-acd3b5e86ca4" providerId="AD" clId="Web-{379F66EA-6BFB-497C-8665-41AF93FEB112}" dt="2018-06-14T16:48:46.508" v="37" actId="20577"/>
          <ac:spMkLst>
            <pc:docMk/>
            <pc:sldMk cId="0" sldId="264"/>
            <ac:spMk id="18434" creationId="{00000000-0000-0000-0000-000000000000}"/>
          </ac:spMkLst>
        </pc:spChg>
        <pc:spChg chg="mod">
          <ac:chgData name="Niamh Daly" userId="S::niamh.daly@stmarysmidleton.com::50754ca4-7cfa-48ad-8d62-acd3b5e86ca4" providerId="AD" clId="Web-{379F66EA-6BFB-497C-8665-41AF93FEB112}" dt="2018-06-14T16:52:04.801" v="138" actId="20577"/>
          <ac:spMkLst>
            <pc:docMk/>
            <pc:sldMk cId="0" sldId="264"/>
            <ac:spMk id="2662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9D304B-B7D0-4DC9-A339-E3DEB2746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77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FC53BB-0A1A-4B1F-BFF1-F462DD191E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891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CA152E-CA28-43CB-A9BB-94FF5F90AF61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13503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F7FE563-783C-40DA-A4FB-FD1FB4D31E06}" type="slidenum">
              <a:rPr lang="en-GB" altLang="en-US" sz="1200"/>
              <a:pPr eaLnBrk="1" hangingPunct="1"/>
              <a:t>17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705123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1F6AADA-F7DF-450E-A766-F9F298A490E7}" type="slidenum">
              <a:rPr lang="en-GB" altLang="en-US" sz="1200"/>
              <a:pPr eaLnBrk="1" hangingPunct="1"/>
              <a:t>18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63142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6CF3401-EA5C-4BD7-838C-4752333B7BD9}" type="slidenum">
              <a:rPr lang="en-GB" altLang="en-US" sz="1200"/>
              <a:pPr eaLnBrk="1" hangingPunct="1"/>
              <a:t>19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576296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D41A71-C5E3-4D9C-BD51-752FFE50A739}" type="slidenum">
              <a:rPr lang="en-GB" altLang="en-US" sz="1200"/>
              <a:pPr eaLnBrk="1" hangingPunct="1"/>
              <a:t>20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840240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B12E072-14A7-4C40-B776-BF5E02173B74}" type="slidenum">
              <a:rPr lang="en-GB" altLang="en-US" sz="1200"/>
              <a:pPr eaLnBrk="1" hangingPunct="1"/>
              <a:t>21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571479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AFB056-42DB-414A-9E94-8DC698A591AF}" type="slidenum">
              <a:rPr lang="en-GB" altLang="en-US" sz="1200"/>
              <a:pPr eaLnBrk="1" hangingPunct="1"/>
              <a:t>22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138592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D542-0268-43BD-BB8C-2465FDF35D9F}" type="slidenum">
              <a:rPr lang="en-GB" altLang="en-US" sz="1200"/>
              <a:pPr eaLnBrk="1" hangingPunct="1"/>
              <a:t>23</a:t>
            </a:fld>
            <a:endParaRPr lang="en-GB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46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CD8B53-94CA-41EA-B076-7D89935CF495}" type="slidenum">
              <a:rPr lang="en-GB" altLang="en-US" sz="1200"/>
              <a:pPr eaLnBrk="1" hangingPunct="1"/>
              <a:t>24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457130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502575A-3E8D-4113-8124-A20C80F67C6E}" type="slidenum">
              <a:rPr lang="en-GB" altLang="en-US" sz="1200"/>
              <a:pPr eaLnBrk="1" hangingPunct="1"/>
              <a:t>27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427198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5972DB1-43F5-468B-AB88-F1D9A3991A03}" type="slidenum">
              <a:rPr lang="en-GB" altLang="en-US" sz="1200"/>
              <a:pPr eaLnBrk="1" hangingPunct="1"/>
              <a:t>28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5198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489ADF-1FF7-4E33-BA96-EF5055E4E411}" type="slidenum">
              <a:rPr lang="en-GB" altLang="en-US" sz="1200"/>
              <a:pPr eaLnBrk="1" hangingPunct="1"/>
              <a:t>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013802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1F5F0F1-B30A-47CB-96C8-DAAF42D7FA9A}" type="slidenum">
              <a:rPr lang="en-GB" altLang="en-US" sz="1200"/>
              <a:pPr eaLnBrk="1" hangingPunct="1"/>
              <a:t>30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851738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286ED9-E4E7-4756-8F06-0912BAC056F8}" type="slidenum">
              <a:rPr lang="en-GB" altLang="en-US" sz="1200"/>
              <a:pPr eaLnBrk="1" hangingPunct="1"/>
              <a:t>34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50177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dirty="0">
              <a:latin typeface="Times New Roman" panose="02020603050405020304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D159A9B-BE50-4260-A03A-096F200D8845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38352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949926E-E7FB-46C8-9641-5407A8902305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81902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75F289A-8A63-45B9-9B1D-D41BC239B7BC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14554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29B12D-9E60-4293-BB56-EC8E7F348649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615594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1BBBAA-6ED9-44D1-B56A-5BA9F56CB5D6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129016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CB5F061-007C-4E04-98F5-50C5CF9E23AD}" type="slidenum">
              <a:rPr lang="en-GB" altLang="en-US" sz="1200"/>
              <a:pPr eaLnBrk="1" hangingPunct="1"/>
              <a:t>15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852075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247607-92AE-4F8D-AF23-A74E7DA4836F}" type="slidenum">
              <a:rPr lang="en-GB" altLang="en-US" sz="1200"/>
              <a:pPr eaLnBrk="1" hangingPunct="1"/>
              <a:t>16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29973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7E3E672-CE0E-4314-B388-919B28520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226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4CF57-C10F-4053-9CF1-AFD5078BD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34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51814-15B2-4306-87EE-A3C89E43E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94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6E701A-A7FB-42F4-8CE7-0E5C7CDCBB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B37B775-EE36-4104-8F3B-422FE3B5B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830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7196C-6C3E-46EB-9E01-C2FF8A4F1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73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3C2A0-644F-4DC8-B945-3F3B49738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6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BA881B-A7F4-42D9-8021-9F12CADAD0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8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0B605-F48C-4B1F-B4BE-E2C0EF11C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61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8231C6-1908-4C55-9ED5-76FED809C7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64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07B0B1-F4EB-45D5-BDEE-8B64BBDF89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5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AF7B016C-437F-47B2-89D6-9F2796EAB9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21" r:id="rId4"/>
    <p:sldLayoutId id="2147484522" r:id="rId5"/>
    <p:sldLayoutId id="2147484530" r:id="rId6"/>
    <p:sldLayoutId id="2147484523" r:id="rId7"/>
    <p:sldLayoutId id="2147484531" r:id="rId8"/>
    <p:sldLayoutId id="2147484532" r:id="rId9"/>
    <p:sldLayoutId id="2147484524" r:id="rId10"/>
    <p:sldLayoutId id="21474845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268EA8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DCEDC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AABAC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c.i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.i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portal.ie/" TargetMode="External"/><Relationship Id="rId7" Type="http://schemas.openxmlformats.org/officeDocument/2006/relationships/hyperlink" Target="http://www.cit.i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c.ie/" TargetMode="External"/><Relationship Id="rId5" Type="http://schemas.openxmlformats.org/officeDocument/2006/relationships/hyperlink" Target="http://www.cao.ie/" TargetMode="External"/><Relationship Id="rId4" Type="http://schemas.openxmlformats.org/officeDocument/2006/relationships/hyperlink" Target="http://www.qualifax.i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areersportal.ie/pdfs/pointsposter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>
                <a:latin typeface="Arial Black" pitchFamily="34" charset="0"/>
              </a:rPr>
              <a:t>SENIOR CYCLE OPTIONS</a:t>
            </a:r>
            <a:endParaRPr lang="en-US">
              <a:latin typeface="Arial Black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5003800"/>
            <a:ext cx="7058025" cy="1371600"/>
          </a:xfrm>
        </p:spPr>
        <p:txBody>
          <a:bodyPr/>
          <a:lstStyle/>
          <a:p>
            <a:pPr eaLnBrk="1" hangingPunct="1"/>
            <a:r>
              <a:rPr lang="en-IE" altLang="en-US">
                <a:latin typeface="Arial Black" panose="020B0A04020102020204" pitchFamily="34" charset="0"/>
              </a:rPr>
              <a:t>    1. Leaving Certificate (Established) [LCE]</a:t>
            </a:r>
          </a:p>
          <a:p>
            <a:pPr eaLnBrk="1" hangingPunct="1"/>
            <a:r>
              <a:rPr lang="en-IE" altLang="en-US">
                <a:latin typeface="Arial Black" panose="020B0A04020102020204" pitchFamily="34" charset="0"/>
              </a:rPr>
              <a:t>    2. Leaving Certificate Vocational Programme [LCVP]</a:t>
            </a:r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8196" name="Picture 5" descr="Image result for educatio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49275"/>
            <a:ext cx="45005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grading system - points</a:t>
            </a:r>
            <a:endParaRPr lang="en-US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844675"/>
            <a:ext cx="7772400" cy="4475163"/>
          </a:xfrm>
        </p:spPr>
        <p:txBody>
          <a:bodyPr/>
          <a:lstStyle/>
          <a:p>
            <a:pPr eaLnBrk="1" hangingPunct="1"/>
            <a:r>
              <a:rPr lang="en-IE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subjects </a:t>
            </a: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grades in Leaving Cert </a:t>
            </a:r>
            <a:r>
              <a:rPr lang="en-IE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counted</a:t>
            </a: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IE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purposes </a:t>
            </a: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at Honours and Ordinary Level</a:t>
            </a:r>
          </a:p>
          <a:p>
            <a:pPr eaLnBrk="1" hangingPunct="1"/>
            <a:r>
              <a:rPr lang="en-IE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for LCVP </a:t>
            </a: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Common Level (see LCVP section)</a:t>
            </a:r>
          </a:p>
          <a:p>
            <a:pPr eaLnBrk="1" hangingPunct="1"/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IE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points difference </a:t>
            </a: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between a Honours (H) and Ordinary (O) level paper</a:t>
            </a:r>
          </a:p>
          <a:p>
            <a:pPr eaLnBrk="1" hangingPunct="1"/>
            <a:r>
              <a:rPr lang="en-IE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for a H7 (30-39%) </a:t>
            </a: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which was previously a fail</a:t>
            </a:r>
          </a:p>
          <a:p>
            <a:pPr eaLnBrk="1" hangingPunct="1"/>
            <a:r>
              <a:rPr lang="en-IE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bonus points for Honours Maths  </a:t>
            </a: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E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H1-H6 </a:t>
            </a: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only)</a:t>
            </a:r>
          </a:p>
          <a:p>
            <a:pPr eaLnBrk="1" hangingPunct="1"/>
            <a:r>
              <a:rPr lang="en-IE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Level Maths </a:t>
            </a: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– will meet some course requirements and a small number will allow points.  </a:t>
            </a:r>
            <a:r>
              <a:rPr lang="en-IE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College websites</a:t>
            </a:r>
            <a:endParaRPr lang="en-US" alt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IE"/>
              <a:t> </a:t>
            </a:r>
            <a:r>
              <a:rPr lang="en-IE" sz="2200"/>
              <a:t/>
            </a:r>
            <a:br>
              <a:rPr lang="en-IE" sz="2200"/>
            </a:br>
            <a:r>
              <a:rPr lang="en-IE" sz="2200"/>
              <a:t/>
            </a:r>
            <a:br>
              <a:rPr lang="en-IE" sz="2200"/>
            </a:br>
            <a:r>
              <a:rPr lang="en-IE" sz="2200"/>
              <a:t/>
            </a:r>
            <a:br>
              <a:rPr lang="en-IE" sz="2200"/>
            </a:br>
            <a:r>
              <a:rPr lang="en-IE" sz="2200"/>
              <a:t/>
            </a:r>
            <a:br>
              <a:rPr lang="en-IE" sz="2200"/>
            </a:br>
            <a:r>
              <a:rPr lang="en-IE" sz="2200">
                <a:solidFill>
                  <a:srgbClr val="464646"/>
                </a:solidFill>
              </a:rPr>
              <a:t/>
            </a:r>
            <a:br>
              <a:rPr lang="en-IE" sz="2200">
                <a:solidFill>
                  <a:srgbClr val="464646"/>
                </a:solidFill>
              </a:rPr>
            </a:br>
            <a:r>
              <a:rPr lang="en-IE" sz="31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subject choice – your research the key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73238"/>
            <a:ext cx="2376487" cy="237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3203575" y="1600200"/>
            <a:ext cx="5329238" cy="4572000"/>
          </a:xfrm>
        </p:spPr>
        <p:txBody>
          <a:bodyPr/>
          <a:lstStyle/>
          <a:p>
            <a:pPr>
              <a:defRPr/>
            </a:pPr>
            <a:r>
              <a:rPr lang="en-IE" sz="1600" cap="small" dirty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use this </a:t>
            </a:r>
            <a:r>
              <a:rPr lang="en-IE" sz="1600" cap="small" dirty="0" err="1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powerpoint</a:t>
            </a:r>
            <a:r>
              <a:rPr lang="en-IE" sz="1600" cap="small" dirty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 and subject choice booklet ON </a:t>
            </a:r>
            <a:r>
              <a:rPr lang="en-IE" sz="1600" cap="small" dirty="0" err="1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edmodo</a:t>
            </a:r>
            <a:r>
              <a:rPr lang="en-IE" sz="1600" cap="small" dirty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 for general </a:t>
            </a:r>
            <a:r>
              <a:rPr lang="en-IE" sz="1600" cap="small" dirty="0" smtClean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information on subject options at senior cycle.</a:t>
            </a:r>
            <a:endParaRPr lang="en-IE" sz="1600" cap="small" dirty="0">
              <a:solidFill>
                <a:srgbClr val="46464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en-IE" sz="1600" cap="small" dirty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 for more detailed research on subjects </a:t>
            </a:r>
            <a:r>
              <a:rPr lang="en-IE" sz="1600" cap="small" dirty="0" smtClean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(subject course content, assessment and </a:t>
            </a:r>
            <a:r>
              <a:rPr lang="en-IE" sz="1600" cap="small" dirty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career related </a:t>
            </a:r>
            <a:r>
              <a:rPr lang="en-IE" sz="1600" cap="small" dirty="0" smtClean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areas), </a:t>
            </a:r>
            <a:r>
              <a:rPr lang="en-IE" sz="1600" cap="small" dirty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log in to </a:t>
            </a:r>
            <a:r>
              <a:rPr lang="en-IE" sz="1600" cap="small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your </a:t>
            </a:r>
            <a:r>
              <a:rPr lang="en-IE" sz="1600" cap="small" smtClean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careers poral</a:t>
            </a:r>
            <a:r>
              <a:rPr lang="en-IE" sz="1600" cap="small" dirty="0" smtClean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 programme    </a:t>
            </a:r>
            <a:r>
              <a:rPr lang="en-IE" sz="1600" cap="small" dirty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account</a:t>
            </a:r>
            <a:r>
              <a:rPr lang="en-IE" sz="1600" cap="small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 icon for subject choice (see on left) </a:t>
            </a:r>
            <a:r>
              <a:rPr lang="en-IE" sz="1600" cap="small" dirty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has been added to your customised programme in world of education section</a:t>
            </a:r>
          </a:p>
          <a:p>
            <a:pPr>
              <a:defRPr/>
            </a:pPr>
            <a:r>
              <a:rPr lang="en-IE" sz="1600" cap="small" dirty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click on icon shown and do your subject research by exploring the 7 green toolbars on the left ( very detailed information regarding subject choice and related career areas)</a:t>
            </a:r>
          </a:p>
          <a:p>
            <a:pPr>
              <a:defRPr/>
            </a:pPr>
            <a:r>
              <a:rPr lang="en-IE" sz="1600" cap="small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For 3</a:t>
            </a:r>
            <a:r>
              <a:rPr lang="en-IE" sz="1600" cap="small" baseline="30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rd</a:t>
            </a:r>
            <a:r>
              <a:rPr lang="en-IE" sz="1600" cap="small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years and 4</a:t>
            </a:r>
            <a:r>
              <a:rPr lang="en-IE" sz="1600" cap="small" baseline="30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th</a:t>
            </a:r>
            <a:r>
              <a:rPr lang="en-IE" sz="1600" cap="small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years If </a:t>
            </a:r>
            <a:r>
              <a:rPr lang="en-IE" sz="1600" cap="small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you cannot access your account, same </a:t>
            </a:r>
            <a:r>
              <a:rPr lang="en-IE" sz="1600" cap="small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information </a:t>
            </a:r>
            <a:r>
              <a:rPr lang="en-IE" sz="1600" cap="small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can be found on careers portal website, click on ‘courses’, then ‘school subject choices’.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Consider the following 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r>
              <a:rPr lang="en-IE" dirty="0">
                <a:latin typeface="Arial" charset="0"/>
                <a:cs typeface="Arial" charset="0"/>
              </a:rPr>
              <a:t>Careers and courses of choice – what are the </a:t>
            </a:r>
            <a:r>
              <a:rPr lang="en-IE" i="1" dirty="0">
                <a:solidFill>
                  <a:srgbClr val="FF0000"/>
                </a:solidFill>
                <a:latin typeface="Arial" charset="0"/>
                <a:cs typeface="Arial" charset="0"/>
              </a:rPr>
              <a:t>subjects </a:t>
            </a:r>
            <a:r>
              <a:rPr lang="en-IE" i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you need </a:t>
            </a:r>
            <a:r>
              <a:rPr lang="en-IE" dirty="0">
                <a:latin typeface="Arial" charset="0"/>
                <a:cs typeface="Arial" charset="0"/>
              </a:rPr>
              <a:t>e.g. science subject for Nursing </a:t>
            </a:r>
            <a:r>
              <a:rPr lang="en-IE" dirty="0">
                <a:solidFill>
                  <a:srgbClr val="FF0000"/>
                </a:solidFill>
                <a:latin typeface="Arial" charset="0"/>
                <a:cs typeface="Arial" charset="0"/>
              </a:rPr>
              <a:t>(very important) </a:t>
            </a:r>
            <a:r>
              <a:rPr lang="en-IE" dirty="0">
                <a:latin typeface="Arial" charset="0"/>
                <a:cs typeface="Arial" charset="0"/>
              </a:rPr>
              <a:t>– meeting </a:t>
            </a:r>
            <a:r>
              <a:rPr lang="en-IE" dirty="0">
                <a:solidFill>
                  <a:srgbClr val="FF0000"/>
                </a:solidFill>
                <a:latin typeface="Arial" charset="0"/>
                <a:cs typeface="Arial" charset="0"/>
              </a:rPr>
              <a:t>General Entry Requirements &amp; Specific Course Requirements</a:t>
            </a:r>
            <a:r>
              <a:rPr lang="en-IE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  <a:defRPr/>
            </a:pPr>
            <a:endParaRPr lang="en-IE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IE" dirty="0">
                <a:latin typeface="Arial" charset="0"/>
                <a:cs typeface="Arial" charset="0"/>
              </a:rPr>
              <a:t>What subjects are you </a:t>
            </a:r>
            <a:r>
              <a:rPr lang="en-IE" i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good at and you enjoy</a:t>
            </a:r>
          </a:p>
          <a:p>
            <a:pPr marL="0" indent="0">
              <a:buNone/>
              <a:defRPr/>
            </a:pPr>
            <a:r>
              <a:rPr lang="en-IE" dirty="0">
                <a:solidFill>
                  <a:srgbClr val="FF0000"/>
                </a:solidFill>
                <a:latin typeface="Arial" charset="0"/>
                <a:cs typeface="Arial" charset="0"/>
              </a:rPr>
              <a:t>    (very important)</a:t>
            </a:r>
          </a:p>
          <a:p>
            <a:pPr>
              <a:defRPr/>
            </a:pPr>
            <a:endParaRPr lang="en-IE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IE" dirty="0">
                <a:latin typeface="Arial" charset="0"/>
                <a:cs typeface="Arial" charset="0"/>
              </a:rPr>
              <a:t>What are the </a:t>
            </a:r>
            <a:r>
              <a:rPr lang="en-IE" i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useful</a:t>
            </a:r>
            <a:r>
              <a:rPr lang="en-IE" i="1" dirty="0">
                <a:solidFill>
                  <a:srgbClr val="FF0000"/>
                </a:solidFill>
                <a:latin typeface="Arial" charset="0"/>
                <a:cs typeface="Arial" charset="0"/>
              </a:rPr>
              <a:t> subjects </a:t>
            </a:r>
          </a:p>
          <a:p>
            <a:pPr>
              <a:defRPr/>
            </a:pPr>
            <a:endParaRPr lang="en-IE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IE" dirty="0">
                <a:latin typeface="Arial" charset="0"/>
                <a:cs typeface="Arial" charset="0"/>
              </a:rPr>
              <a:t> What </a:t>
            </a:r>
            <a:r>
              <a:rPr lang="en-IE" i="1" dirty="0">
                <a:solidFill>
                  <a:srgbClr val="FF0000"/>
                </a:solidFill>
                <a:latin typeface="Arial" charset="0"/>
                <a:cs typeface="Arial" charset="0"/>
              </a:rPr>
              <a:t>subjects </a:t>
            </a:r>
            <a:r>
              <a:rPr lang="en-IE" i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compliment </a:t>
            </a:r>
            <a:r>
              <a:rPr lang="en-IE" i="1" dirty="0">
                <a:solidFill>
                  <a:srgbClr val="FF0000"/>
                </a:solidFill>
                <a:latin typeface="Arial" charset="0"/>
                <a:cs typeface="Arial" charset="0"/>
              </a:rPr>
              <a:t>each other</a:t>
            </a:r>
          </a:p>
          <a:p>
            <a:pPr>
              <a:defRPr/>
            </a:pPr>
            <a:endParaRPr lang="en-IE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9477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sz="2800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University General Entry Requirements</a:t>
            </a:r>
            <a:br>
              <a:rPr lang="en-IE" sz="2800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1692" y="1341438"/>
            <a:ext cx="8412480" cy="54006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IE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en-IE" sz="2000" b="1" cap="sm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Level 8 </a:t>
            </a:r>
            <a:r>
              <a:rPr lang="en-IE" sz="2000" b="1" cap="small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Ab-initio</a:t>
            </a:r>
            <a:r>
              <a:rPr lang="en-IE" b="1" cap="small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H</a:t>
            </a:r>
            <a:r>
              <a:rPr lang="en-IE" sz="2000" b="1" cap="small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onours Degree  –(3, 4 or 5 Year courses)</a:t>
            </a:r>
            <a:endParaRPr lang="en-IE" sz="16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IE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H5 in 2 subjects O6/H7’s  in 4 subjects minimum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I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IE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National Universities -UCC, UCD, NUI GALWAY, NUI MAYNOOTH &amp; affiliated </a:t>
            </a:r>
            <a:r>
              <a:rPr lang="en-IE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colleges</a:t>
            </a:r>
            <a:endParaRPr lang="en-IE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IE" sz="1600" dirty="0" smtClean="0">
                <a:latin typeface="Arial" pitchFamily="34" charset="0"/>
                <a:cs typeface="Arial" pitchFamily="34" charset="0"/>
              </a:rPr>
              <a:t>Irish (unless exempt) &amp; English (for all courses), </a:t>
            </a:r>
            <a:r>
              <a:rPr lang="en-IE" sz="1600" dirty="0">
                <a:latin typeface="Arial" pitchFamily="34" charset="0"/>
                <a:cs typeface="Arial" pitchFamily="34" charset="0"/>
              </a:rPr>
              <a:t>Maths, a 3</a:t>
            </a:r>
            <a:r>
              <a:rPr lang="en-IE" sz="1600" baseline="30000" dirty="0">
                <a:latin typeface="Arial" pitchFamily="34" charset="0"/>
                <a:cs typeface="Arial" pitchFamily="34" charset="0"/>
              </a:rPr>
              <a:t>rd</a:t>
            </a:r>
            <a:r>
              <a:rPr lang="en-IE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lang. </a:t>
            </a:r>
            <a:r>
              <a:rPr lang="en-IE" sz="1600" dirty="0">
                <a:latin typeface="Arial" pitchFamily="34" charset="0"/>
                <a:cs typeface="Arial" pitchFamily="34" charset="0"/>
              </a:rPr>
              <a:t>for </a:t>
            </a:r>
            <a:r>
              <a:rPr lang="en-IE" sz="1600" i="1" dirty="0">
                <a:latin typeface="Arial" pitchFamily="34" charset="0"/>
                <a:cs typeface="Arial" pitchFamily="34" charset="0"/>
              </a:rPr>
              <a:t>most</a:t>
            </a:r>
            <a:r>
              <a:rPr lang="en-IE" sz="1600" dirty="0">
                <a:latin typeface="Arial" pitchFamily="34" charset="0"/>
                <a:cs typeface="Arial" pitchFamily="34" charset="0"/>
              </a:rPr>
              <a:t> courses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IE" sz="1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IE" sz="16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 Language </a:t>
            </a:r>
            <a:r>
              <a:rPr lang="en-IE" sz="1600" dirty="0">
                <a:latin typeface="Arial" pitchFamily="34" charset="0"/>
                <a:cs typeface="Arial" pitchFamily="34" charset="0"/>
              </a:rPr>
              <a:t>required for humanities, business, law, arts, psychology, medicine, speech and 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language (</a:t>
            </a:r>
            <a:r>
              <a:rPr lang="en-IE" sz="1600" dirty="0">
                <a:latin typeface="Arial" pitchFamily="34" charset="0"/>
                <a:cs typeface="Arial" pitchFamily="34" charset="0"/>
              </a:rPr>
              <a:t>I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rish will suffice), </a:t>
            </a:r>
            <a:r>
              <a:rPr lang="en-IE" sz="1600" dirty="0">
                <a:latin typeface="Arial" pitchFamily="34" charset="0"/>
                <a:cs typeface="Arial" pitchFamily="34" charset="0"/>
              </a:rPr>
              <a:t>occupational therapy etc.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IE" sz="1600" dirty="0">
                <a:latin typeface="Arial" pitchFamily="34" charset="0"/>
                <a:cs typeface="Arial" pitchFamily="34" charset="0"/>
              </a:rPr>
              <a:t>No 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IE" sz="16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 language </a:t>
            </a:r>
            <a:r>
              <a:rPr lang="en-IE" sz="1600" dirty="0">
                <a:latin typeface="Arial" pitchFamily="34" charset="0"/>
                <a:cs typeface="Arial" pitchFamily="34" charset="0"/>
              </a:rPr>
              <a:t>requirement for Science/Engineering courses including Nursing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IE" sz="1600" dirty="0">
                <a:latin typeface="Arial" pitchFamily="34" charset="0"/>
                <a:cs typeface="Arial" pitchFamily="34" charset="0"/>
              </a:rPr>
              <a:t>Specific requirements 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for courses</a:t>
            </a:r>
            <a:endParaRPr lang="en-IE" sz="16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I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IE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TRINITY </a:t>
            </a:r>
            <a:r>
              <a:rPr lang="en-IE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UL		               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English</a:t>
            </a:r>
            <a:r>
              <a:rPr lang="en-IE" sz="1600" dirty="0">
                <a:latin typeface="Arial" pitchFamily="34" charset="0"/>
                <a:cs typeface="Arial" pitchFamily="34" charset="0"/>
              </a:rPr>
              <a:t>, Maths, another language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IE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DUBLIN CITY UNIVERSITY </a:t>
            </a:r>
            <a:r>
              <a:rPr lang="en-IE" sz="1600" dirty="0">
                <a:latin typeface="Arial" pitchFamily="34" charset="0"/>
                <a:cs typeface="Arial" pitchFamily="34" charset="0"/>
              </a:rPr>
              <a:t>             Maths and English </a:t>
            </a:r>
            <a:r>
              <a:rPr lang="en-IE" sz="1600" i="1" u="sng" dirty="0">
                <a:latin typeface="Arial" pitchFamily="34" charset="0"/>
                <a:cs typeface="Arial" pitchFamily="34" charset="0"/>
              </a:rPr>
              <a:t>or</a:t>
            </a:r>
            <a:r>
              <a:rPr lang="en-IE" sz="1600" dirty="0">
                <a:latin typeface="Arial" pitchFamily="34" charset="0"/>
                <a:cs typeface="Arial" pitchFamily="34" charset="0"/>
              </a:rPr>
              <a:t> Irish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IE" sz="1600" dirty="0">
              <a:latin typeface="Arial" pitchFamily="34" charset="0"/>
              <a:cs typeface="Arial" pitchFamily="34" charset="0"/>
            </a:endParaRPr>
          </a:p>
          <a:p>
            <a:pPr marL="27432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r>
              <a:rPr lang="en-IE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COLLEGES OF EDUCATION (Primary teaching) e.g. Mary Immaculate College, Lim</a:t>
            </a:r>
          </a:p>
          <a:p>
            <a:pPr marL="0" lvl="1" indent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Wingdings 2" panose="05020102010507070707" pitchFamily="18" charset="2"/>
              <a:buNone/>
              <a:defRPr/>
            </a:pPr>
            <a:r>
              <a:rPr lang="en-IE" sz="1600" dirty="0">
                <a:latin typeface="Arial" pitchFamily="34" charset="0"/>
                <a:cs typeface="Arial" pitchFamily="34" charset="0"/>
              </a:rPr>
              <a:t>	Grade H5 in 3 subjects min., O6/H7 in 3 subjects min.</a:t>
            </a:r>
          </a:p>
          <a:p>
            <a:pPr marL="571500" lvl="1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sz="1600" dirty="0">
                <a:latin typeface="Arial" pitchFamily="34" charset="0"/>
                <a:cs typeface="Arial" pitchFamily="34" charset="0"/>
              </a:rPr>
              <a:t>	Irish 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H4, </a:t>
            </a:r>
            <a:r>
              <a:rPr lang="en-IE" sz="1600" dirty="0">
                <a:latin typeface="Arial" pitchFamily="34" charset="0"/>
                <a:cs typeface="Arial" pitchFamily="34" charset="0"/>
              </a:rPr>
              <a:t>English 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04/H7, </a:t>
            </a:r>
            <a:r>
              <a:rPr lang="en-IE" sz="1600" dirty="0">
                <a:latin typeface="Arial" pitchFamily="34" charset="0"/>
                <a:cs typeface="Arial" pitchFamily="34" charset="0"/>
              </a:rPr>
              <a:t>Maths 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O4/H7</a:t>
            </a:r>
            <a:endParaRPr lang="en-IE" sz="1600" dirty="0">
              <a:latin typeface="Arial" pitchFamily="34" charset="0"/>
              <a:cs typeface="Arial" pitchFamily="34" charset="0"/>
            </a:endParaRPr>
          </a:p>
          <a:p>
            <a:pPr marL="5715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IE" sz="1600" dirty="0">
              <a:latin typeface="Arial" pitchFamily="34" charset="0"/>
              <a:cs typeface="Arial" pitchFamily="34" charset="0"/>
            </a:endParaRPr>
          </a:p>
          <a:p>
            <a:pPr marL="571500" lvl="1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sz="2200" dirty="0">
                <a:solidFill>
                  <a:srgbClr val="FF0000"/>
                </a:solidFill>
                <a:latin typeface="Arial Black" pitchFamily="34" charset="0"/>
              </a:rPr>
              <a:t>NOTE:  YOU MUST CHECK COLLEGE WEBSITES </a:t>
            </a:r>
          </a:p>
          <a:p>
            <a:pPr marL="571500" lvl="1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sz="2400" dirty="0">
                <a:solidFill>
                  <a:srgbClr val="FF0000"/>
                </a:solidFill>
                <a:latin typeface="Arial Black" pitchFamily="34" charset="0"/>
              </a:rPr>
              <a:t>e.g. </a:t>
            </a:r>
            <a:r>
              <a:rPr lang="en-IE" sz="2400" dirty="0">
                <a:solidFill>
                  <a:srgbClr val="FF0000"/>
                </a:solidFill>
                <a:latin typeface="Arial Black" pitchFamily="34" charset="0"/>
                <a:hlinkClick r:id="rId3"/>
              </a:rPr>
              <a:t>www.ucc.ie</a:t>
            </a:r>
            <a:r>
              <a:rPr lang="en-IE" sz="2400" dirty="0">
                <a:solidFill>
                  <a:srgbClr val="FF0000"/>
                </a:solidFill>
                <a:latin typeface="Arial Black" pitchFamily="34" charset="0"/>
              </a:rPr>
              <a:t> undergraduate courses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IE" dirty="0"/>
          </a:p>
          <a:p>
            <a:pPr marL="571500" lvl="1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IE" dirty="0"/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IE" dirty="0"/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IE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IE" sz="3600" dirty="0"/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I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sz="27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INSTITUTES OF TECHNOLOGY </a:t>
            </a:r>
            <a:br>
              <a:rPr lang="en-IE" sz="27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24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General Entry requirements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613" cy="4873625"/>
          </a:xfrm>
        </p:spPr>
        <p:txBody>
          <a:bodyPr/>
          <a:lstStyle/>
          <a:p>
            <a:pPr marL="571500" lvl="1" indent="0" eaLnBrk="1" hangingPunct="1">
              <a:buFont typeface="Wingdings" panose="05000000000000000000" pitchFamily="2" charset="2"/>
              <a:buNone/>
            </a:pPr>
            <a:endParaRPr lang="en-IE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0" eaLnBrk="1" hangingPunct="1">
              <a:buFont typeface="Wingdings" panose="05000000000000000000" pitchFamily="2" charset="2"/>
              <a:buNone/>
            </a:pPr>
            <a:r>
              <a:rPr lang="en-IE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8 Ab-initio Honours Degree</a:t>
            </a:r>
          </a:p>
          <a:p>
            <a:pPr marL="571500" lvl="1" indent="0" eaLnBrk="1" hangingPunct="1">
              <a:buFont typeface="Wingdings" panose="05000000000000000000" pitchFamily="2" charset="2"/>
              <a:buNone/>
            </a:pPr>
            <a:r>
              <a:rPr lang="en-IE" altLang="en-US" sz="2000">
                <a:latin typeface="Arial" panose="020B0604020202020204" pitchFamily="34" charset="0"/>
                <a:cs typeface="Arial" panose="020B0604020202020204" pitchFamily="34" charset="0"/>
              </a:rPr>
              <a:t>2 H5, 4 O6/H7</a:t>
            </a:r>
          </a:p>
          <a:p>
            <a:pPr marL="571500" lvl="1" indent="0" eaLnBrk="1" hangingPunct="1">
              <a:buFont typeface="Wingdings" panose="05000000000000000000" pitchFamily="2" charset="2"/>
              <a:buNone/>
            </a:pPr>
            <a:r>
              <a:rPr lang="en-IE" altLang="en-US" sz="2000">
                <a:latin typeface="Arial" panose="020B0604020202020204" pitchFamily="34" charset="0"/>
                <a:cs typeface="Arial" panose="020B0604020202020204" pitchFamily="34" charset="0"/>
              </a:rPr>
              <a:t>Maths, English </a:t>
            </a:r>
            <a:r>
              <a:rPr lang="en-IE" altLang="en-US" sz="2000" u="sng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IE" altLang="en-US" sz="2000">
                <a:latin typeface="Arial" panose="020B0604020202020204" pitchFamily="34" charset="0"/>
                <a:cs typeface="Arial" panose="020B0604020202020204" pitchFamily="34" charset="0"/>
              </a:rPr>
              <a:t>Irish</a:t>
            </a:r>
          </a:p>
          <a:p>
            <a:pPr marL="571500" lvl="1" indent="0" eaLnBrk="1" hangingPunct="1">
              <a:buFont typeface="Wingdings" panose="05000000000000000000" pitchFamily="2" charset="2"/>
              <a:buNone/>
            </a:pPr>
            <a:endParaRPr lang="en-IE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0" eaLnBrk="1" hangingPunct="1">
              <a:buFont typeface="Wingdings" panose="05000000000000000000" pitchFamily="2" charset="2"/>
              <a:buNone/>
            </a:pPr>
            <a:r>
              <a:rPr lang="en-IE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6- </a:t>
            </a:r>
            <a:r>
              <a:rPr lang="en-IE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Certificate (2yrs) &amp; </a:t>
            </a:r>
            <a:r>
              <a:rPr lang="en-IE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7</a:t>
            </a:r>
            <a:r>
              <a:rPr lang="en-IE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Ordinary Degree (3yrs)</a:t>
            </a:r>
            <a:endParaRPr lang="en-IE" altLang="en-US" sz="1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0" eaLnBrk="1" hangingPunct="1">
              <a:buFont typeface="Wingdings" panose="05000000000000000000" pitchFamily="2" charset="2"/>
              <a:buNone/>
            </a:pPr>
            <a:r>
              <a:rPr lang="en-IE" altLang="en-US" sz="2000">
                <a:latin typeface="Arial" panose="020B0604020202020204" pitchFamily="34" charset="0"/>
                <a:cs typeface="Arial" panose="020B0604020202020204" pitchFamily="34" charset="0"/>
              </a:rPr>
              <a:t>5 O6/H7’s minimum</a:t>
            </a:r>
          </a:p>
          <a:p>
            <a:pPr marL="571500" lvl="1" indent="0" eaLnBrk="1" hangingPunct="1">
              <a:buFont typeface="Wingdings" panose="05000000000000000000" pitchFamily="2" charset="2"/>
              <a:buNone/>
            </a:pPr>
            <a:r>
              <a:rPr lang="en-IE" altLang="en-US" sz="2000">
                <a:latin typeface="Arial" panose="020B0604020202020204" pitchFamily="34" charset="0"/>
                <a:cs typeface="Arial" panose="020B0604020202020204" pitchFamily="34" charset="0"/>
              </a:rPr>
              <a:t>Maths, English </a:t>
            </a:r>
            <a:r>
              <a:rPr lang="en-IE" altLang="en-US" sz="2000" u="sng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IE" altLang="en-US" sz="2000">
                <a:latin typeface="Arial" panose="020B0604020202020204" pitchFamily="34" charset="0"/>
                <a:cs typeface="Arial" panose="020B0604020202020204" pitchFamily="34" charset="0"/>
              </a:rPr>
              <a:t> Irish</a:t>
            </a:r>
          </a:p>
          <a:p>
            <a:pPr marL="571500" lvl="1" indent="0" eaLnBrk="1" hangingPunct="1">
              <a:buFont typeface="Wingdings" panose="05000000000000000000" pitchFamily="2" charset="2"/>
              <a:buNone/>
            </a:pPr>
            <a:r>
              <a:rPr lang="en-IE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1: you can progress to Level 8 from level 6</a:t>
            </a:r>
          </a:p>
          <a:p>
            <a:pPr marL="571500" lvl="1" indent="0" eaLnBrk="1" hangingPunct="1">
              <a:buFont typeface="Wingdings" panose="05000000000000000000" pitchFamily="2" charset="2"/>
              <a:buNone/>
            </a:pPr>
            <a:endParaRPr lang="en-IE" altLang="en-US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0" eaLnBrk="1" hangingPunct="1">
              <a:buFont typeface="Wingdings" panose="05000000000000000000" pitchFamily="2" charset="2"/>
              <a:buNone/>
            </a:pPr>
            <a:r>
              <a:rPr lang="en-IE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2: YOU MUST CHECK COLLEGE WEBSITES</a:t>
            </a:r>
          </a:p>
          <a:p>
            <a:pPr marL="571500" lvl="1" indent="0" eaLnBrk="1" hangingPunct="1">
              <a:buFont typeface="Wingdings" panose="05000000000000000000" pitchFamily="2" charset="2"/>
              <a:buNone/>
            </a:pPr>
            <a:r>
              <a:rPr lang="en-IE" altLang="en-US" sz="200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IE" altLang="en-US" sz="20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www.cit.ie</a:t>
            </a:r>
            <a:r>
              <a:rPr lang="en-IE" altLang="en-US" sz="2000">
                <a:latin typeface="Arial" panose="020B0604020202020204" pitchFamily="34" charset="0"/>
                <a:cs typeface="Arial" panose="020B0604020202020204" pitchFamily="34" charset="0"/>
              </a:rPr>
              <a:t>  - undergraduate 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523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Specific Course Requirements </a:t>
            </a:r>
            <a:r>
              <a:rPr lang="en-IE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IE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eg’s</a:t>
            </a:r>
            <a:r>
              <a:rPr lang="en-IE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944" y="1026942"/>
            <a:ext cx="7467600" cy="52472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alt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IE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COURSES– </a:t>
            </a:r>
            <a:r>
              <a:rPr lang="en-I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Generally for Level 8’s </a:t>
            </a: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H4 in a Laboratory Science subject or Mathematics or Applied </a:t>
            </a:r>
            <a:r>
              <a:rPr lang="en-I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</a:p>
          <a:p>
            <a:pPr eaLnBrk="1" hangingPunct="1">
              <a:lnSpc>
                <a:spcPct val="90000"/>
              </a:lnSpc>
            </a:pPr>
            <a:endParaRPr lang="en-I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alt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IE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ENGINEERING </a:t>
            </a:r>
            <a:r>
              <a:rPr lang="en-I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COURSES – H4 in Maths</a:t>
            </a:r>
            <a:endParaRPr lang="en-I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I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VET MEDICINE </a:t>
            </a:r>
            <a:r>
              <a:rPr lang="en-I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H5 Chemistry &amp; 60 hours practical experience.</a:t>
            </a:r>
            <a:endParaRPr lang="en-I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I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MEDICINE/DENTISTRY/PHARMACY</a:t>
            </a:r>
            <a:r>
              <a:rPr lang="en-I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H4 in Chemistry and </a:t>
            </a:r>
            <a:r>
              <a:rPr lang="en-I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Physics </a:t>
            </a:r>
            <a:r>
              <a:rPr lang="en-IE" alt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Biology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I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WORLD LANGUAGES </a:t>
            </a: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H3 in chosen languages</a:t>
            </a:r>
          </a:p>
          <a:p>
            <a:pPr eaLnBrk="1" hangingPunct="1">
              <a:lnSpc>
                <a:spcPct val="90000"/>
              </a:lnSpc>
            </a:pPr>
            <a:endParaRPr lang="en-I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OCCUPATIONAL THERAPY – </a:t>
            </a: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H4 in </a:t>
            </a:r>
            <a:r>
              <a:rPr lang="en-I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Lab Science Subject</a:t>
            </a:r>
          </a:p>
          <a:p>
            <a:pPr eaLnBrk="1" hangingPunct="1">
              <a:lnSpc>
                <a:spcPct val="90000"/>
              </a:lnSpc>
            </a:pPr>
            <a:endParaRPr lang="en-IE" alt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SPEECH </a:t>
            </a:r>
            <a:r>
              <a:rPr lang="en-IE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&amp; LANGUAGE THERAPY </a:t>
            </a: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H4 in </a:t>
            </a:r>
            <a:r>
              <a:rPr lang="en-I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Lab Science and H4 in language other than English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4572" y="253219"/>
            <a:ext cx="7467600" cy="7564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 Specific requirements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0772" y="1276643"/>
            <a:ext cx="3657600" cy="4572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IE" b="1" u="sng" dirty="0">
                <a:latin typeface="Arial" charset="0"/>
                <a:cs typeface="Arial" charset="0"/>
              </a:rPr>
              <a:t>  ART</a:t>
            </a:r>
            <a:r>
              <a:rPr lang="en-IE" u="sng" dirty="0"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defRPr/>
            </a:pPr>
            <a:r>
              <a:rPr lang="en-IE" dirty="0">
                <a:latin typeface="Arial" charset="0"/>
                <a:cs typeface="Arial" charset="0"/>
              </a:rPr>
              <a:t> Portfolio essential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IE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IE" b="1" dirty="0">
                <a:latin typeface="Arial" charset="0"/>
                <a:cs typeface="Arial" charset="0"/>
              </a:rPr>
              <a:t>NCAD</a:t>
            </a:r>
            <a:r>
              <a:rPr lang="en-IE" dirty="0">
                <a:latin typeface="Arial" charset="0"/>
                <a:cs typeface="Arial" charset="0"/>
              </a:rPr>
              <a:t> pass in Art </a:t>
            </a:r>
            <a:r>
              <a:rPr lang="en-IE" u="sng" dirty="0">
                <a:latin typeface="Arial" charset="0"/>
                <a:cs typeface="Arial" charset="0"/>
              </a:rPr>
              <a:t>or</a:t>
            </a:r>
            <a:r>
              <a:rPr lang="en-IE" dirty="0">
                <a:latin typeface="Arial" charset="0"/>
                <a:cs typeface="Arial" charset="0"/>
              </a:rPr>
              <a:t> 3</a:t>
            </a:r>
            <a:r>
              <a:rPr lang="en-IE" baseline="30000" dirty="0">
                <a:latin typeface="Arial" charset="0"/>
                <a:cs typeface="Arial" charset="0"/>
              </a:rPr>
              <a:t>rd</a:t>
            </a:r>
            <a:r>
              <a:rPr lang="en-IE" dirty="0">
                <a:latin typeface="Arial" charset="0"/>
                <a:cs typeface="Arial" charset="0"/>
              </a:rPr>
              <a:t> language for entry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IE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IE" b="1" dirty="0">
                <a:latin typeface="Arial" charset="0"/>
                <a:cs typeface="Arial" charset="0"/>
              </a:rPr>
              <a:t>Fine Art </a:t>
            </a:r>
            <a:r>
              <a:rPr lang="en-IE" dirty="0">
                <a:latin typeface="Arial" charset="0"/>
                <a:cs typeface="Arial" charset="0"/>
              </a:rPr>
              <a:t>and </a:t>
            </a:r>
            <a:r>
              <a:rPr lang="en-IE" b="1" dirty="0">
                <a:latin typeface="Arial" charset="0"/>
                <a:cs typeface="Arial" charset="0"/>
              </a:rPr>
              <a:t>Design Communications </a:t>
            </a:r>
            <a:r>
              <a:rPr lang="en-IE" dirty="0">
                <a:latin typeface="Arial" charset="0"/>
                <a:cs typeface="Arial" charset="0"/>
              </a:rPr>
              <a:t>CIT – Portfolio but no requirement to have LC Art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32057" y="1276643"/>
            <a:ext cx="3657600" cy="543364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b="1" u="sng" dirty="0" smtClean="0">
                <a:latin typeface="Arial" charset="0"/>
                <a:cs typeface="Arial" charset="0"/>
              </a:rPr>
              <a:t>MUSIC</a:t>
            </a:r>
            <a:endParaRPr lang="en-IE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IE" dirty="0" smtClean="0">
                <a:latin typeface="Arial" charset="0"/>
                <a:cs typeface="Arial" charset="0"/>
              </a:rPr>
              <a:t>Not all colleges want music as LC subject e.g. UCC,CIT</a:t>
            </a:r>
          </a:p>
          <a:p>
            <a:pPr marL="0" indent="0" eaLnBrk="1" hangingPunct="1">
              <a:buNone/>
              <a:defRPr/>
            </a:pPr>
            <a:endParaRPr lang="en-IE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IE" dirty="0">
                <a:latin typeface="Arial" charset="0"/>
                <a:cs typeface="Arial" charset="0"/>
              </a:rPr>
              <a:t>Grade 7 standard usually required, but not always</a:t>
            </a:r>
          </a:p>
          <a:p>
            <a:pPr eaLnBrk="1" hangingPunct="1">
              <a:defRPr/>
            </a:pPr>
            <a:endParaRPr lang="en-IE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IE" dirty="0" err="1" smtClean="0">
                <a:latin typeface="Arial" charset="0"/>
                <a:cs typeface="Arial" charset="0"/>
              </a:rPr>
              <a:t>Maynooth</a:t>
            </a:r>
            <a:r>
              <a:rPr lang="en-IE" dirty="0" smtClean="0">
                <a:latin typeface="Arial" charset="0"/>
                <a:cs typeface="Arial" charset="0"/>
              </a:rPr>
              <a:t>- </a:t>
            </a:r>
            <a:r>
              <a:rPr lang="en-IE" dirty="0">
                <a:latin typeface="Arial" charset="0"/>
                <a:cs typeface="Arial" charset="0"/>
              </a:rPr>
              <a:t>H5 Music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IE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IE" dirty="0">
                <a:latin typeface="Arial" charset="0"/>
                <a:cs typeface="Arial" charset="0"/>
              </a:rPr>
              <a:t>E</a:t>
            </a:r>
            <a:r>
              <a:rPr lang="en-IE" dirty="0" smtClean="0">
                <a:latin typeface="Arial" charset="0"/>
                <a:cs typeface="Arial" charset="0"/>
              </a:rPr>
              <a:t>ntrance </a:t>
            </a:r>
            <a:r>
              <a:rPr lang="en-IE" dirty="0">
                <a:latin typeface="Arial" charset="0"/>
                <a:cs typeface="Arial" charset="0"/>
              </a:rPr>
              <a:t>test </a:t>
            </a:r>
            <a:r>
              <a:rPr lang="en-IE" dirty="0" smtClean="0">
                <a:latin typeface="Arial" charset="0"/>
                <a:cs typeface="Arial" charset="0"/>
              </a:rPr>
              <a:t>required for Music Courses.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1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Science Subject or  not? </a:t>
            </a:r>
            <a:r>
              <a:rPr lang="en-IE" sz="1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some examples</a:t>
            </a:r>
            <a:endParaRPr lang="en-US" sz="180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3800" y="1412875"/>
            <a:ext cx="3311525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IE" altLang="en-US">
                <a:solidFill>
                  <a:srgbClr val="FF0000"/>
                </a:solidFill>
                <a:latin typeface="Arial" charset="0"/>
                <a:cs typeface="Arial" charset="0"/>
              </a:rPr>
              <a:t>2 Science Subjects</a:t>
            </a:r>
          </a:p>
          <a:p>
            <a:pPr lvl="1" eaLnBrk="1" hangingPunct="1">
              <a:defRPr/>
            </a:pPr>
            <a:r>
              <a:rPr lang="en-IE" altLang="en-US">
                <a:latin typeface="Arial" charset="0"/>
                <a:cs typeface="Arial" charset="0"/>
              </a:rPr>
              <a:t>Medicine </a:t>
            </a:r>
          </a:p>
          <a:p>
            <a:pPr lvl="1" eaLnBrk="1" hangingPunct="1">
              <a:defRPr/>
            </a:pPr>
            <a:r>
              <a:rPr lang="en-IE" altLang="en-US">
                <a:latin typeface="Arial" charset="0"/>
                <a:cs typeface="Arial" charset="0"/>
              </a:rPr>
              <a:t>Dentistry </a:t>
            </a:r>
            <a:r>
              <a:rPr lang="en-IE" altLang="en-US" sz="1400">
                <a:latin typeface="Arial" charset="0"/>
                <a:cs typeface="Arial" charset="0"/>
              </a:rPr>
              <a:t>(UCC, TCD)</a:t>
            </a:r>
          </a:p>
          <a:p>
            <a:pPr lvl="1" eaLnBrk="1" hangingPunct="1">
              <a:defRPr/>
            </a:pPr>
            <a:r>
              <a:rPr lang="en-IE" altLang="en-US">
                <a:latin typeface="Arial" charset="0"/>
                <a:cs typeface="Arial" charset="0"/>
              </a:rPr>
              <a:t>Pharmacy </a:t>
            </a:r>
            <a:r>
              <a:rPr lang="en-IE" altLang="en-US" sz="1400">
                <a:latin typeface="Arial" charset="0"/>
                <a:cs typeface="Arial" charset="0"/>
              </a:rPr>
              <a:t>(UCC, TCD)</a:t>
            </a:r>
            <a:endParaRPr lang="en-IE" altLang="en-US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IE" altLang="en-US">
                <a:latin typeface="Arial" charset="0"/>
                <a:cs typeface="Arial" charset="0"/>
              </a:rPr>
              <a:t>Genetics </a:t>
            </a:r>
            <a:r>
              <a:rPr lang="en-IE" altLang="en-US" sz="1400">
                <a:latin typeface="Arial" charset="0"/>
                <a:cs typeface="Arial" charset="0"/>
              </a:rPr>
              <a:t>(UCC)</a:t>
            </a: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IE" altLang="en-US" sz="1400">
                <a:latin typeface="Arial" charset="0"/>
                <a:cs typeface="Arial" charset="0"/>
              </a:rPr>
              <a:t>(H4 Biology + 1 useful but not required)</a:t>
            </a:r>
          </a:p>
          <a:p>
            <a:pPr lvl="1" eaLnBrk="1" hangingPunct="1">
              <a:defRPr/>
            </a:pPr>
            <a:endParaRPr lang="en-IE" altLang="en-US" sz="140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en-IE" altLang="en-US" sz="140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en-IE" altLang="en-US" sz="140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en-IE" altLang="en-US" sz="1400">
              <a:latin typeface="Arial" charset="0"/>
              <a:cs typeface="Arial" charset="0"/>
            </a:endParaRP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endParaRPr lang="en-IE" altLang="en-US" sz="1400">
              <a:latin typeface="Arial" charset="0"/>
              <a:cs typeface="Arial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250824" y="1412875"/>
            <a:ext cx="4752975" cy="387657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IE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Science (at least)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General Science Degrees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Radiography	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Optometry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Occupational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Veterinary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Speech &amp; Language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Public Health Science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Food Science + Food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Nursing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Home Economics Teaching</a:t>
            </a:r>
          </a:p>
          <a:p>
            <a:pPr lvl="1" eaLnBrk="1" hangingPunct="1">
              <a:lnSpc>
                <a:spcPct val="90000"/>
              </a:lnSpc>
            </a:pPr>
            <a:endParaRPr lang="en-I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I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3" lvl="1" indent="0" algn="ctr" eaLnBrk="1" hangingPunct="1">
              <a:lnSpc>
                <a:spcPct val="90000"/>
              </a:lnSpc>
              <a:buNone/>
            </a:pP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CONSIDERING </a:t>
            </a:r>
            <a:r>
              <a:rPr lang="en-IE" alt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 </a:t>
            </a: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ABROAD – YOU MAY NEED MORE SCIENCE SUBJECTS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IE" baseline="30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Language </a:t>
            </a:r>
            <a:r>
              <a:rPr lang="en-IE" sz="24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REQUIRED </a:t>
            </a: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I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Required for </a:t>
            </a:r>
            <a:r>
              <a:rPr lang="en-IE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I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courses – in 4 of the 7 Universities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IE" altLang="en-US" sz="2000" b="1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IE" altLang="en-US" sz="2000" dirty="0"/>
              <a:t>	</a:t>
            </a:r>
            <a:r>
              <a:rPr lang="en-I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NUI Colleges - Cork, Dublin, Galway, </a:t>
            </a:r>
            <a:r>
              <a:rPr lang="en-I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Maynooth</a:t>
            </a:r>
            <a:r>
              <a:rPr lang="en-I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affiliated colleges i.e. RCSI, St. Angela’s, NCAD, Shannon College of Hotel Management, Milltown Institute.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I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I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Cadetship – Army, Navy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IE" altLang="en-US" sz="20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IE" altLang="en-US" sz="2000" dirty="0"/>
              <a:t>	</a:t>
            </a:r>
            <a:r>
              <a:rPr lang="en-I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Courses where languages are a key component of course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I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3rd Language required</a:t>
            </a:r>
            <a:endParaRPr lang="en-US" sz="400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IE" altLang="en-US" sz="2800"/>
          </a:p>
          <a:p>
            <a:pPr eaLnBrk="1" hangingPunct="1">
              <a:lnSpc>
                <a:spcPct val="80000"/>
              </a:lnSpc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Trinity, University of Limerick, or DCU 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Entry to Engineering and Science Degrees in NUI Colleges, NUI Galway, UCC, UCD, Maynooth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Gardai (require English and another language, you can use Irish)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Nursing (in any college)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Institutes of Technology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Post Leaving Cert Colleges (unless part of course)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77866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36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National Framework of Qualifications</a:t>
            </a:r>
            <a:br>
              <a:rPr lang="en-IE" sz="36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IE" sz="36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36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IE" sz="3600">
                <a:latin typeface="Arial" pitchFamily="34" charset="0"/>
                <a:cs typeface="Arial" pitchFamily="34" charset="0"/>
              </a:rPr>
              <a:t>                  </a:t>
            </a:r>
            <a:r>
              <a:rPr lang="en-IE" sz="2000">
                <a:latin typeface="Arial" pitchFamily="34" charset="0"/>
                <a:cs typeface="Arial" pitchFamily="34" charset="0"/>
              </a:rPr>
              <a:t>You are here in 5</a:t>
            </a:r>
            <a:r>
              <a:rPr lang="en-IE" sz="2000" baseline="30000">
                <a:latin typeface="Arial" pitchFamily="34" charset="0"/>
                <a:cs typeface="Arial" pitchFamily="34" charset="0"/>
              </a:rPr>
              <a:t>th</a:t>
            </a:r>
            <a:r>
              <a:rPr lang="en-IE" sz="2000">
                <a:latin typeface="Arial" pitchFamily="34" charset="0"/>
                <a:cs typeface="Arial" pitchFamily="34" charset="0"/>
              </a:rPr>
              <a:t>, 6</a:t>
            </a:r>
            <a:r>
              <a:rPr lang="en-IE" sz="2000" baseline="30000">
                <a:latin typeface="Arial" pitchFamily="34" charset="0"/>
                <a:cs typeface="Arial" pitchFamily="34" charset="0"/>
              </a:rPr>
              <a:t>th</a:t>
            </a:r>
            <a:r>
              <a:rPr lang="en-IE" sz="2000">
                <a:latin typeface="Arial" pitchFamily="34" charset="0"/>
                <a:cs typeface="Arial" pitchFamily="34" charset="0"/>
              </a:rPr>
              <a:t> year</a:t>
            </a:r>
          </a:p>
        </p:txBody>
      </p:sp>
      <p:pic>
        <p:nvPicPr>
          <p:cNvPr id="9219" name="Picture 6" descr="FAN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85975"/>
            <a:ext cx="7467600" cy="3902075"/>
          </a:xfrm>
        </p:spPr>
      </p:pic>
      <p:cxnSp>
        <p:nvCxnSpPr>
          <p:cNvPr id="3" name="Straight Arrow Connector 2"/>
          <p:cNvCxnSpPr/>
          <p:nvPr/>
        </p:nvCxnSpPr>
        <p:spPr>
          <a:xfrm flipH="1">
            <a:off x="2819400" y="1700213"/>
            <a:ext cx="144463" cy="64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987675" y="1700213"/>
            <a:ext cx="64770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 Specific requirements – </a:t>
            </a:r>
            <a:br>
              <a:rPr lang="en-IE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 careful</a:t>
            </a:r>
            <a:endParaRPr lang="en-US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199" y="1600200"/>
            <a:ext cx="7913077" cy="487375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IE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GEOGRAPHY:</a:t>
            </a:r>
            <a:endParaRPr lang="en-US" dirty="0"/>
          </a:p>
          <a:p>
            <a:pPr eaLnBrk="1" hangingPunct="1"/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Accepted as a science subject (H5)  for Pharmacy and Science at TCD</a:t>
            </a:r>
            <a:endParaRPr lang="en-IE" dirty="0"/>
          </a:p>
          <a:p>
            <a:pPr eaLnBrk="1" hangingPunct="1"/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Generally not accepted where a  laboratory science subject is required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AGRICULTURAL SCIENCE</a:t>
            </a:r>
          </a:p>
          <a:p>
            <a:pPr eaLnBrk="1" hangingPunct="1"/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Accepted as G</a:t>
            </a:r>
            <a:r>
              <a:rPr lang="en-I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eneral 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ntry 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equirement 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in Science area, however does not meet </a:t>
            </a:r>
            <a:r>
              <a:rPr lang="en-I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Requirements 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I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Medicine UCC, Pharmacy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  <a:endParaRPr lang="en-IE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IE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IE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website.</a:t>
            </a:r>
          </a:p>
          <a:p>
            <a:pPr eaLnBrk="1" hangingPunct="1"/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9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 </a:t>
            </a:r>
            <a:r>
              <a:rPr lang="en-GB" i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helpful</a:t>
            </a:r>
            <a:r>
              <a:rPr lang="en-GB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Subjects (not required)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66800" y="1844675"/>
            <a:ext cx="7772400" cy="43719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History</a:t>
            </a:r>
            <a:r>
              <a:rPr lang="en-IE">
                <a:latin typeface="Arial" pitchFamily="34" charset="0"/>
                <a:cs typeface="Arial" pitchFamily="34" charset="0"/>
              </a:rPr>
              <a:t> – </a:t>
            </a:r>
            <a:r>
              <a:rPr lang="en-IE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helpful</a:t>
            </a:r>
            <a:r>
              <a:rPr lang="en-IE">
                <a:latin typeface="Arial" pitchFamily="34" charset="0"/>
                <a:cs typeface="Arial" pitchFamily="34" charset="0"/>
              </a:rPr>
              <a:t> for Law, Arts and course which requires substantial reading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Home Economics </a:t>
            </a:r>
            <a:r>
              <a:rPr lang="en-IE">
                <a:latin typeface="Arial" pitchFamily="34" charset="0"/>
                <a:cs typeface="Arial" pitchFamily="34" charset="0"/>
              </a:rPr>
              <a:t>- </a:t>
            </a:r>
            <a:r>
              <a:rPr lang="en-IE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helpful</a:t>
            </a:r>
            <a:r>
              <a:rPr lang="en-IE">
                <a:solidFill>
                  <a:srgbClr val="5B5249"/>
                </a:solidFill>
                <a:latin typeface="Arial" pitchFamily="34" charset="0"/>
                <a:cs typeface="Arial" pitchFamily="34" charset="0"/>
              </a:rPr>
              <a:t> for Food Science, Nutritional Science, Dietetics, Home Ec. Teaching</a:t>
            </a:r>
            <a:endParaRPr lang="en-IE">
              <a:solidFill>
                <a:schemeClr val="accent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Business</a:t>
            </a:r>
            <a:r>
              <a:rPr lang="en-IE">
                <a:latin typeface="Arial" pitchFamily="34" charset="0"/>
                <a:cs typeface="Arial" pitchFamily="34" charset="0"/>
              </a:rPr>
              <a:t> - </a:t>
            </a:r>
            <a:r>
              <a:rPr lang="en-IE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helpful</a:t>
            </a:r>
            <a:r>
              <a:rPr lang="en-IE">
                <a:solidFill>
                  <a:srgbClr val="5B5249"/>
                </a:solidFill>
                <a:latin typeface="Arial" pitchFamily="34" charset="0"/>
                <a:cs typeface="Arial" pitchFamily="34" charset="0"/>
              </a:rPr>
              <a:t> for Commerce, Business/IT, Finance, Business and Law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Accounting</a:t>
            </a:r>
            <a:r>
              <a:rPr lang="en-IE">
                <a:latin typeface="Arial" pitchFamily="34" charset="0"/>
                <a:cs typeface="Arial" pitchFamily="34" charset="0"/>
              </a:rPr>
              <a:t> - </a:t>
            </a:r>
            <a:r>
              <a:rPr lang="en-IE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helpful</a:t>
            </a:r>
            <a:r>
              <a:rPr lang="en-IE">
                <a:solidFill>
                  <a:srgbClr val="5B5249"/>
                </a:solidFill>
                <a:latin typeface="Arial" pitchFamily="34" charset="0"/>
                <a:cs typeface="Arial" pitchFamily="34" charset="0"/>
              </a:rPr>
              <a:t> for Accounting, Finance, Business/IT, Commerce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Recap -To Keep college Options Open</a:t>
            </a:r>
            <a:endParaRPr lang="en-US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>
                <a:latin typeface="Arial" pitchFamily="34" charset="0"/>
                <a:cs typeface="Arial" pitchFamily="34" charset="0"/>
              </a:rPr>
              <a:t>Essential subjects – </a:t>
            </a:r>
            <a:r>
              <a:rPr lang="en-IE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do you need</a:t>
            </a:r>
            <a:r>
              <a:rPr lang="en-IE">
                <a:latin typeface="Arial" pitchFamily="34" charset="0"/>
                <a:cs typeface="Arial" pitchFamily="34" charset="0"/>
              </a:rPr>
              <a:t>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>
                <a:latin typeface="Arial" pitchFamily="34" charset="0"/>
                <a:cs typeface="Arial" pitchFamily="34" charset="0"/>
              </a:rPr>
              <a:t>Meet </a:t>
            </a:r>
            <a:r>
              <a:rPr lang="en-IE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language requirement</a:t>
            </a:r>
            <a:r>
              <a:rPr lang="en-IE">
                <a:latin typeface="Arial" pitchFamily="34" charset="0"/>
                <a:cs typeface="Arial" pitchFamily="34" charset="0"/>
              </a:rPr>
              <a:t> for NUI Colleges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>
                <a:latin typeface="Arial" pitchFamily="34" charset="0"/>
                <a:cs typeface="Arial" pitchFamily="34" charset="0"/>
              </a:rPr>
              <a:t>Meet</a:t>
            </a:r>
            <a:r>
              <a:rPr lang="en-IE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science</a:t>
            </a:r>
            <a:r>
              <a:rPr lang="en-IE">
                <a:latin typeface="Arial" pitchFamily="34" charset="0"/>
                <a:cs typeface="Arial" pitchFamily="34" charset="0"/>
              </a:rPr>
              <a:t> </a:t>
            </a:r>
            <a:r>
              <a:rPr lang="en-IE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requirement </a:t>
            </a:r>
            <a:r>
              <a:rPr lang="en-IE">
                <a:latin typeface="Arial" pitchFamily="34" charset="0"/>
                <a:cs typeface="Arial" pitchFamily="34" charset="0"/>
              </a:rPr>
              <a:t>(if you wish to pursue a Science related Degree)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IE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>
                <a:latin typeface="Arial" pitchFamily="34" charset="0"/>
                <a:cs typeface="Arial" pitchFamily="34" charset="0"/>
              </a:rPr>
              <a:t>If you struggle with Language or Science, there are back door routes to courses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92600"/>
            <a:ext cx="1871662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39750" y="179388"/>
            <a:ext cx="7920038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IE" sz="2800" u="sng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If you are unsure about what you want to do after school… here are the SAFE BETS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IE" sz="2800">
                <a:latin typeface="Tahoma" pitchFamily="34" charset="0"/>
                <a:cs typeface="Tahoma" pitchFamily="34" charset="0"/>
              </a:rPr>
              <a:t>Covers </a:t>
            </a:r>
            <a:r>
              <a:rPr lang="en-IE" sz="2800" i="1">
                <a:latin typeface="Tahoma" pitchFamily="34" charset="0"/>
                <a:cs typeface="Tahoma" pitchFamily="34" charset="0"/>
              </a:rPr>
              <a:t>almost</a:t>
            </a:r>
            <a:r>
              <a:rPr lang="en-IE" sz="2800">
                <a:latin typeface="Tahoma" pitchFamily="34" charset="0"/>
                <a:cs typeface="Tahoma" pitchFamily="34" charset="0"/>
              </a:rPr>
              <a:t> every course in country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IE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Irish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IE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English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IE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Maths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IE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IE" sz="2000" baseline="30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rd</a:t>
            </a:r>
            <a:r>
              <a:rPr lang="en-IE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Language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IE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 Science subject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IE" sz="280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IE" sz="2800">
                <a:latin typeface="Tahoma" pitchFamily="34" charset="0"/>
                <a:cs typeface="Tahoma" pitchFamily="34" charset="0"/>
              </a:rPr>
              <a:t>NOTE:  YOU HAVE A CHOICE WITH 3</a:t>
            </a:r>
            <a:r>
              <a:rPr lang="en-IE" sz="2800" baseline="30000">
                <a:latin typeface="Tahoma" pitchFamily="34" charset="0"/>
                <a:cs typeface="Tahoma" pitchFamily="34" charset="0"/>
              </a:rPr>
              <a:t>RD</a:t>
            </a:r>
            <a:r>
              <a:rPr lang="en-IE" sz="2800">
                <a:latin typeface="Tahoma" pitchFamily="34" charset="0"/>
                <a:cs typeface="Tahoma" pitchFamily="34" charset="0"/>
              </a:rPr>
              <a:t> LANGUAGE AND SCIENCE SUBJECTS, IF TOO DIFFICULT TAKE BACK DOOR ROUTES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33600"/>
            <a:ext cx="1939925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1628775"/>
            <a:ext cx="6172200" cy="1893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Option 2</a:t>
            </a:r>
            <a:br>
              <a:rPr lang="en-IE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E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Leaving Certificate Vocational Programme (LCVP)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Subtitle 1"/>
          <p:cNvSpPr>
            <a:spLocks noGrp="1"/>
          </p:cNvSpPr>
          <p:nvPr>
            <p:ph type="subTitle" idx="1"/>
          </p:nvPr>
        </p:nvSpPr>
        <p:spPr>
          <a:xfrm>
            <a:off x="2411413" y="4149725"/>
            <a:ext cx="6172200" cy="1371600"/>
          </a:xfrm>
        </p:spPr>
        <p:txBody>
          <a:bodyPr/>
          <a:lstStyle/>
          <a:p>
            <a:r>
              <a:rPr lang="en-IE" altLang="en-US" sz="2800">
                <a:latin typeface="Arial" panose="020B0604020202020204" pitchFamily="34" charset="0"/>
                <a:cs typeface="Arial" panose="020B0604020202020204" pitchFamily="34" charset="0"/>
              </a:rPr>
              <a:t>7 subjects + 1  (LCVP) 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IE" sz="400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Lcvp</a:t>
            </a: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Programme</a:t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IE" sz="400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Leaving Cert +  LCVP subject (8</a:t>
            </a:r>
            <a:r>
              <a:rPr lang="en-IE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I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subject)</a:t>
            </a:r>
            <a:endParaRPr lang="en-IE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IE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Two Year Programme - Strong vocational (career) dimension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Link modules:  Work Preparation &amp; Enterprise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IE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8 Leaving Cert. Subjects to include: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IE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I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English, Irish, Maths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IE" sz="20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I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I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Language</a:t>
            </a:r>
            <a:r>
              <a:rPr lang="en-IE" sz="2000" dirty="0">
                <a:latin typeface="Arial" pitchFamily="34" charset="0"/>
                <a:cs typeface="Arial" pitchFamily="34" charset="0"/>
              </a:rPr>
              <a:t> (or take special language module)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en-IE" sz="2000" dirty="0">
                <a:latin typeface="Arial" pitchFamily="34" charset="0"/>
                <a:cs typeface="Arial" pitchFamily="34" charset="0"/>
              </a:rPr>
              <a:t> vocational </a:t>
            </a:r>
            <a:r>
              <a:rPr lang="en-I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subjects  from one line in subject groupings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other subject (open choice) </a:t>
            </a:r>
            <a:endParaRPr lang="en-IE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I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LCVP</a:t>
            </a:r>
          </a:p>
          <a:p>
            <a:pPr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IE" baseline="30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language requirement </a:t>
            </a:r>
            <a:r>
              <a:rPr lang="en-IE" sz="24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LCVP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IE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DEPARTMENT OF EDUCATION REQUIREMENT, NOT SET BY THE SCHOOL</a:t>
            </a:r>
          </a:p>
          <a:p>
            <a:endParaRPr lang="en-IE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IF YOU DON’T HAVE A THIRD LANGUAGE AND YOU FIT THE GROUPINGS, YOU WILL BE ABLE TO TAKE UP AN AB-INITIO LANGUAGE (BASICS) TO COVER THIS REQUIREMENT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>
                <a:latin typeface="Arial" pitchFamily="34" charset="0"/>
                <a:cs typeface="Arial" pitchFamily="34" charset="0"/>
              </a:rPr>
              <a:t>Vocational Subject Groupings for </a:t>
            </a:r>
            <a:r>
              <a:rPr lang="en-IE" err="1">
                <a:latin typeface="Arial" pitchFamily="34" charset="0"/>
                <a:cs typeface="Arial" pitchFamily="34" charset="0"/>
              </a:rPr>
              <a:t>lcvp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931150" cy="4873625"/>
          </a:xfrm>
        </p:spPr>
        <p:txBody>
          <a:bodyPr/>
          <a:lstStyle/>
          <a:p>
            <a:pPr eaLnBrk="1" hangingPunct="1">
              <a:defRPr/>
            </a:pPr>
            <a:r>
              <a:rPr lang="en-IE" sz="2000" dirty="0">
                <a:latin typeface="Arial" charset="0"/>
                <a:cs typeface="Arial" charset="0"/>
              </a:rPr>
              <a:t>Home Economics </a:t>
            </a:r>
            <a:r>
              <a:rPr lang="en-IE" sz="2000" u="sng" dirty="0">
                <a:latin typeface="Arial" charset="0"/>
                <a:cs typeface="Arial" charset="0"/>
              </a:rPr>
              <a:t>and</a:t>
            </a:r>
            <a:r>
              <a:rPr lang="en-IE" sz="2000" dirty="0">
                <a:latin typeface="Arial" charset="0"/>
                <a:cs typeface="Arial" charset="0"/>
              </a:rPr>
              <a:t> one of Biology, Art ,Accounting, Business</a:t>
            </a:r>
          </a:p>
          <a:p>
            <a:pPr eaLnBrk="1" hangingPunct="1">
              <a:defRPr/>
            </a:pPr>
            <a:r>
              <a:rPr lang="en-IE" sz="2000" dirty="0">
                <a:latin typeface="Arial" charset="0"/>
                <a:cs typeface="Arial" charset="0"/>
              </a:rPr>
              <a:t>Art </a:t>
            </a:r>
            <a:r>
              <a:rPr lang="en-IE" sz="2000" u="sng" dirty="0">
                <a:latin typeface="Arial" charset="0"/>
                <a:cs typeface="Arial" charset="0"/>
              </a:rPr>
              <a:t>and</a:t>
            </a:r>
            <a:r>
              <a:rPr lang="en-IE" sz="2000" dirty="0">
                <a:latin typeface="Arial" charset="0"/>
                <a:cs typeface="Arial" charset="0"/>
              </a:rPr>
              <a:t> Business </a:t>
            </a:r>
            <a:r>
              <a:rPr lang="en-IE" sz="2000" b="1" dirty="0">
                <a:latin typeface="Arial" charset="0"/>
                <a:cs typeface="Arial" charset="0"/>
              </a:rPr>
              <a:t>or</a:t>
            </a:r>
            <a:r>
              <a:rPr lang="en-IE" sz="2000" dirty="0">
                <a:latin typeface="Arial" charset="0"/>
                <a:cs typeface="Arial" charset="0"/>
              </a:rPr>
              <a:t> Accounting </a:t>
            </a:r>
          </a:p>
          <a:p>
            <a:pPr eaLnBrk="1" hangingPunct="1">
              <a:defRPr/>
            </a:pPr>
            <a:r>
              <a:rPr lang="en-IE" sz="2000" dirty="0">
                <a:latin typeface="Arial" charset="0"/>
                <a:cs typeface="Arial" charset="0"/>
              </a:rPr>
              <a:t>Music </a:t>
            </a:r>
            <a:r>
              <a:rPr lang="en-IE" sz="2000" u="sng" dirty="0">
                <a:latin typeface="Arial" charset="0"/>
                <a:cs typeface="Arial" charset="0"/>
              </a:rPr>
              <a:t>and</a:t>
            </a:r>
            <a:r>
              <a:rPr lang="en-IE" sz="2000" dirty="0">
                <a:latin typeface="Arial" charset="0"/>
                <a:cs typeface="Arial" charset="0"/>
              </a:rPr>
              <a:t> Business </a:t>
            </a:r>
            <a:r>
              <a:rPr lang="en-IE" sz="2000" b="1" dirty="0">
                <a:latin typeface="Arial" charset="0"/>
                <a:cs typeface="Arial" charset="0"/>
              </a:rPr>
              <a:t>or</a:t>
            </a:r>
            <a:r>
              <a:rPr lang="en-IE" sz="2000" dirty="0">
                <a:latin typeface="Arial" charset="0"/>
                <a:cs typeface="Arial" charset="0"/>
              </a:rPr>
              <a:t> Accounting </a:t>
            </a:r>
          </a:p>
          <a:p>
            <a:pPr eaLnBrk="1" hangingPunct="1">
              <a:defRPr/>
            </a:pPr>
            <a:r>
              <a:rPr lang="en-IE" sz="2000" dirty="0">
                <a:latin typeface="Arial" charset="0"/>
                <a:cs typeface="Arial" charset="0"/>
              </a:rPr>
              <a:t>Accounting</a:t>
            </a:r>
            <a:r>
              <a:rPr lang="en-IE" sz="2000" b="1" dirty="0">
                <a:latin typeface="Arial" charset="0"/>
                <a:cs typeface="Arial" charset="0"/>
              </a:rPr>
              <a:t> </a:t>
            </a:r>
            <a:r>
              <a:rPr lang="en-IE" sz="2000" u="sng" dirty="0">
                <a:latin typeface="Arial" charset="0"/>
                <a:cs typeface="Arial" charset="0"/>
              </a:rPr>
              <a:t>and</a:t>
            </a:r>
            <a:r>
              <a:rPr lang="en-IE" sz="2000" b="1" dirty="0">
                <a:latin typeface="Arial" charset="0"/>
                <a:cs typeface="Arial" charset="0"/>
              </a:rPr>
              <a:t> </a:t>
            </a:r>
            <a:r>
              <a:rPr lang="en-IE" sz="2000" dirty="0">
                <a:latin typeface="Arial" charset="0"/>
                <a:cs typeface="Arial" charset="0"/>
              </a:rPr>
              <a:t>Business </a:t>
            </a:r>
          </a:p>
          <a:p>
            <a:pPr eaLnBrk="1" hangingPunct="1">
              <a:defRPr/>
            </a:pPr>
            <a:r>
              <a:rPr lang="en-IE" sz="2000" dirty="0">
                <a:latin typeface="Arial" charset="0"/>
                <a:cs typeface="Arial" charset="0"/>
              </a:rPr>
              <a:t>Physics / Chemistry / Biology (any two)        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IE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IE" dirty="0">
                <a:solidFill>
                  <a:srgbClr val="FF0000"/>
                </a:solidFill>
                <a:latin typeface="Arial" charset="0"/>
                <a:cs typeface="Arial" charset="0"/>
              </a:rPr>
              <a:t>MEETING THE GROUPING REQUIREMENT IS A DEPARTMENT OF EDUATION REQUIREMENT, NOT SET BY THE SCHOOL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IE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IE" dirty="0">
                <a:solidFill>
                  <a:srgbClr val="FF0000"/>
                </a:solidFill>
                <a:latin typeface="Arial" charset="0"/>
                <a:cs typeface="Arial" charset="0"/>
              </a:rPr>
              <a:t>You will be choosing one line containing 2 </a:t>
            </a:r>
            <a:r>
              <a:rPr lang="en-IE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subjects at a later date. </a:t>
            </a:r>
            <a:endParaRPr lang="en-IE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>
                <a:latin typeface="Arial" pitchFamily="34" charset="0"/>
                <a:cs typeface="Arial" pitchFamily="34" charset="0"/>
              </a:rPr>
              <a:t>POINTS FOR LCVP SUBJECT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557338"/>
            <a:ext cx="6048375" cy="4572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    </a:t>
            </a:r>
            <a:r>
              <a:rPr lang="en-IE" altLang="en-US" u="sng">
                <a:latin typeface="Arial" charset="0"/>
                <a:cs typeface="Arial" charset="0"/>
              </a:rPr>
              <a:t>Grades</a:t>
            </a:r>
            <a:r>
              <a:rPr lang="en-IE" altLang="en-US">
                <a:latin typeface="Arial" charset="0"/>
                <a:cs typeface="Arial" charset="0"/>
              </a:rPr>
              <a:t>                              </a:t>
            </a:r>
            <a:r>
              <a:rPr lang="en-IE" altLang="en-US" u="sng">
                <a:latin typeface="Arial" charset="0"/>
                <a:cs typeface="Arial" charset="0"/>
              </a:rPr>
              <a:t>Points</a:t>
            </a: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Distinction 80-100%                  66 </a:t>
            </a: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Merit 65-79%                            46</a:t>
            </a: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Pass 50-64%                            28</a:t>
            </a: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endParaRPr lang="en-IE" altLang="en-US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IE" altLang="en-US">
                <a:latin typeface="Arial" charset="0"/>
                <a:cs typeface="Arial" charset="0"/>
              </a:rPr>
              <a:t>Distinction is 10 points more than a H5/O1  </a:t>
            </a:r>
          </a:p>
          <a:p>
            <a:pPr lvl="1" eaLnBrk="1" hangingPunct="1">
              <a:defRPr/>
            </a:pPr>
            <a:r>
              <a:rPr lang="en-IE" altLang="en-US">
                <a:latin typeface="Arial" charset="0"/>
                <a:cs typeface="Arial" charset="0"/>
              </a:rPr>
              <a:t>Merit is same as an H6/O2</a:t>
            </a:r>
          </a:p>
          <a:p>
            <a:pPr lvl="1" eaLnBrk="1" hangingPunct="1">
              <a:defRPr/>
            </a:pPr>
            <a:r>
              <a:rPr lang="en-IE" altLang="en-US">
                <a:latin typeface="Arial" charset="0"/>
                <a:cs typeface="Arial" charset="0"/>
              </a:rPr>
              <a:t>Pass is same as O4</a:t>
            </a:r>
          </a:p>
          <a:p>
            <a:pPr lvl="1" eaLnBrk="1" hangingPunct="1">
              <a:defRPr/>
            </a:pPr>
            <a:endParaRPr lang="en-IE" altLang="en-US">
              <a:latin typeface="Arial" charset="0"/>
              <a:cs typeface="Arial" charset="0"/>
            </a:endParaRP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endParaRPr lang="en-IE" altLang="en-US">
              <a:latin typeface="Arial" charset="0"/>
              <a:cs typeface="Arial" charset="0"/>
            </a:endParaRP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endParaRPr lang="en-US" altLang="en-US">
              <a:latin typeface="Arial" charset="0"/>
              <a:cs typeface="Arial" charset="0"/>
            </a:endParaRP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356100" y="1484313"/>
            <a:ext cx="4103688" cy="4572000"/>
          </a:xfrm>
        </p:spPr>
        <p:txBody>
          <a:bodyPr/>
          <a:lstStyle/>
          <a:p>
            <a:pPr lvl="1" eaLnBrk="1" hangingPunct="1">
              <a:defRPr/>
            </a:pPr>
            <a:endParaRPr lang="en-IE" altLang="en-US">
              <a:latin typeface="Arial" charset="0"/>
              <a:cs typeface="Arial" charset="0"/>
            </a:endParaRP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endParaRPr lang="en-IE" altLang="en-US">
              <a:latin typeface="Arial" charset="0"/>
              <a:cs typeface="Arial" charset="0"/>
            </a:endParaRP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endParaRPr lang="en-IE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342900" indent="-342900" algn="ctr" eaLnBrk="1" hangingPunct="1">
              <a:defRPr/>
            </a:pPr>
            <a:r>
              <a:rPr lang="en-IE" altLang="en-US" sz="2700" cap="none">
                <a:latin typeface="Arial" charset="0"/>
                <a:cs typeface="Arial" charset="0"/>
              </a:rPr>
              <a:t/>
            </a:r>
            <a:br>
              <a:rPr lang="en-IE" altLang="en-US" sz="2700" cap="none">
                <a:latin typeface="Arial" charset="0"/>
                <a:cs typeface="Arial" charset="0"/>
              </a:rPr>
            </a:br>
            <a:r>
              <a:rPr lang="en-IE" altLang="en-US" sz="2700" cap="none">
                <a:latin typeface="Arial" charset="0"/>
                <a:cs typeface="Arial" charset="0"/>
              </a:rPr>
              <a:t/>
            </a:r>
            <a:br>
              <a:rPr lang="en-IE" altLang="en-US" sz="2700" cap="none">
                <a:latin typeface="Arial" charset="0"/>
                <a:cs typeface="Arial" charset="0"/>
              </a:rPr>
            </a:br>
            <a:r>
              <a:rPr lang="en-IE" altLang="en-US" sz="2700" cap="none">
                <a:latin typeface="Arial" charset="0"/>
                <a:cs typeface="Arial" charset="0"/>
              </a:rPr>
              <a:t/>
            </a:r>
            <a:br>
              <a:rPr lang="en-IE" altLang="en-US" sz="2700" cap="none">
                <a:latin typeface="Arial" charset="0"/>
                <a:cs typeface="Arial" charset="0"/>
              </a:rPr>
            </a:br>
            <a:r>
              <a:rPr lang="en-IE" altLang="en-US" sz="2700" cap="none">
                <a:solidFill>
                  <a:srgbClr val="FF0000"/>
                </a:solidFill>
                <a:latin typeface="Arial" charset="0"/>
                <a:cs typeface="Arial" charset="0"/>
              </a:rPr>
              <a:t>BE CAREFUL IF BELOW APPLIES!</a:t>
            </a:r>
            <a:endParaRPr lang="en-IE" sz="2700" cap="none">
              <a:solidFill>
                <a:srgbClr val="FF0000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IF YOU ARE TAKING ONLY 6 SUBJECTS FOR  LEAVING CERT E.G. IF YOU HAVE EXEMPTIONS</a:t>
            </a:r>
            <a:b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While LCVP is recognised for points purposes, please note it is not accepted at NUI colleges (</a:t>
            </a:r>
            <a:r>
              <a:rPr lang="en-IE" altLang="en-US" sz="2000">
                <a:latin typeface="Arial" panose="020B0604020202020204" pitchFamily="34" charset="0"/>
                <a:cs typeface="Arial" panose="020B0604020202020204" pitchFamily="34" charset="0"/>
              </a:rPr>
              <a:t>UCC, UCD, NUIG, Maynooth</a:t>
            </a: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) as one of your 6 matriculation (entry requirement) subjects</a:t>
            </a:r>
            <a:b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7467600" cy="6524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sz="2000" u="sng">
                <a:latin typeface="Arial Black" pitchFamily="34" charset="0"/>
              </a:rPr>
              <a:t>OPTION 1– Leaving Certificate Established LCE</a:t>
            </a:r>
            <a:br>
              <a:rPr lang="en-IE" sz="2000" u="sng">
                <a:latin typeface="Arial Black" pitchFamily="34" charset="0"/>
              </a:rPr>
            </a:br>
            <a:r>
              <a:rPr lang="en-IE" sz="2000" u="sng">
                <a:latin typeface="Arial Black" pitchFamily="34" charset="0"/>
              </a:rPr>
              <a:t/>
            </a:r>
            <a:br>
              <a:rPr lang="en-IE" sz="2000" u="sng">
                <a:latin typeface="Arial Black" pitchFamily="34" charset="0"/>
              </a:rPr>
            </a:br>
            <a:r>
              <a:rPr lang="en-IE" sz="2000" u="sng">
                <a:latin typeface="Arial Black" pitchFamily="34" charset="0"/>
              </a:rPr>
              <a:t>7 Subjects </a:t>
            </a:r>
            <a:r>
              <a:rPr lang="en-IE" sz="1600" u="sng">
                <a:latin typeface="Arial Black" pitchFamily="34" charset="0"/>
              </a:rPr>
              <a:t>FOR</a:t>
            </a:r>
            <a:r>
              <a:rPr lang="en-IE" sz="2000" u="sng">
                <a:latin typeface="Arial Black" pitchFamily="34" charset="0"/>
              </a:rPr>
              <a:t> LCE</a:t>
            </a:r>
            <a:endParaRPr lang="en-US" sz="1600" u="sng">
              <a:latin typeface="Arial Black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773238"/>
            <a:ext cx="3657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IE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Exam - </a:t>
            </a:r>
            <a:r>
              <a:rPr lang="en-IE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en-IE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Subjects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Irish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English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Mathematics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IE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IE" sz="2000" u="sng" dirty="0">
                <a:solidFill>
                  <a:srgbClr val="FF0000"/>
                </a:solidFill>
                <a:latin typeface="Arial" charset="0"/>
                <a:cs typeface="Arial" charset="0"/>
              </a:rPr>
              <a:t>4 Exam - </a:t>
            </a:r>
            <a:r>
              <a:rPr lang="en-IE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Choice</a:t>
            </a:r>
            <a:r>
              <a:rPr lang="en-IE" sz="2000" u="sng" dirty="0">
                <a:solidFill>
                  <a:srgbClr val="FF0000"/>
                </a:solidFill>
                <a:latin typeface="Arial" charset="0"/>
                <a:cs typeface="Arial" charset="0"/>
              </a:rPr>
              <a:t> Subjects</a:t>
            </a:r>
            <a:endParaRPr lang="en-IE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IE" sz="2000" dirty="0">
                <a:latin typeface="Arial" charset="0"/>
                <a:cs typeface="Arial" charset="0"/>
              </a:rPr>
              <a:t>Pick </a:t>
            </a:r>
            <a:r>
              <a:rPr lang="en-IE" sz="2000" dirty="0" smtClean="0">
                <a:latin typeface="Arial" charset="0"/>
                <a:cs typeface="Arial" charset="0"/>
              </a:rPr>
              <a:t>6 </a:t>
            </a:r>
            <a:r>
              <a:rPr lang="en-IE" sz="2000" dirty="0">
                <a:latin typeface="Arial" charset="0"/>
                <a:cs typeface="Arial" charset="0"/>
              </a:rPr>
              <a:t>subjects in order of preference</a:t>
            </a:r>
            <a:r>
              <a:rPr lang="en-IE" sz="2000" dirty="0"/>
              <a:t>	</a:t>
            </a:r>
          </a:p>
          <a:p>
            <a:pPr eaLnBrk="1" hangingPunct="1">
              <a:defRPr/>
            </a:pPr>
            <a:r>
              <a:rPr lang="en-IE" sz="2000" dirty="0">
                <a:latin typeface="Arial" charset="0"/>
                <a:cs typeface="Arial" charset="0"/>
              </a:rPr>
              <a:t>The school will try to give you your top 4</a:t>
            </a:r>
          </a:p>
          <a:p>
            <a:pPr eaLnBrk="1" hangingPunct="1">
              <a:defRPr/>
            </a:pPr>
            <a:endParaRPr lang="en-IE" sz="2000" dirty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Content Placeholder 3"/>
          <p:cNvSpPr>
            <a:spLocks noGrp="1"/>
          </p:cNvSpPr>
          <p:nvPr>
            <p:ph sz="quarter" idx="2"/>
          </p:nvPr>
        </p:nvSpPr>
        <p:spPr>
          <a:xfrm>
            <a:off x="4211638" y="1341438"/>
            <a:ext cx="3830637" cy="4572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IE" dirty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IE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 Exam Subjects</a:t>
            </a:r>
          </a:p>
          <a:p>
            <a:pPr marL="742950" lvl="1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Religious </a:t>
            </a:r>
            <a:r>
              <a:rPr lang="en-IE" sz="2000" dirty="0">
                <a:latin typeface="Arial" pitchFamily="34" charset="0"/>
                <a:cs typeface="Arial" pitchFamily="34" charset="0"/>
              </a:rPr>
              <a:t>Education</a:t>
            </a:r>
          </a:p>
          <a:p>
            <a:pPr marL="742950" lvl="1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Relationships &amp; Sexuality Education</a:t>
            </a:r>
          </a:p>
          <a:p>
            <a:pPr marL="742950" lvl="1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Career Guidance</a:t>
            </a:r>
          </a:p>
          <a:p>
            <a:pPr marL="742950" lvl="1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Physical 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Education</a:t>
            </a:r>
            <a:endParaRPr lang="en-IE" sz="20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Examination for LCVP</a:t>
            </a:r>
            <a:endParaRPr lang="en-US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IE" altLang="en-US" u="sng">
                <a:latin typeface="Arial" charset="0"/>
                <a:cs typeface="Arial" charset="0"/>
              </a:rPr>
              <a:t>Written Exam 40%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en-IE" altLang="en-US" u="sng">
              <a:latin typeface="Arial" charset="0"/>
              <a:cs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Date:	May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Duration: 2 1/2 </a:t>
            </a:r>
            <a:r>
              <a:rPr lang="en-IE" altLang="en-US" err="1">
                <a:latin typeface="Arial" charset="0"/>
                <a:cs typeface="Arial" charset="0"/>
              </a:rPr>
              <a:t>hrs</a:t>
            </a:r>
            <a:endParaRPr lang="en-IE" altLang="en-US">
              <a:latin typeface="Arial" charset="0"/>
              <a:cs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IE" altLang="en-US">
              <a:latin typeface="Arial" charset="0"/>
              <a:cs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Audio visual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Case study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General questions </a:t>
            </a:r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IE" altLang="en-US" u="sng">
                <a:latin typeface="Arial" charset="0"/>
                <a:cs typeface="Arial" charset="0"/>
              </a:rPr>
              <a:t>Portfolio 60%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en-IE" altLang="en-US" u="sng">
              <a:latin typeface="Arial" charset="0"/>
              <a:cs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/>
              <a:t>	</a:t>
            </a:r>
            <a:r>
              <a:rPr lang="en-IE" altLang="en-US">
                <a:latin typeface="Arial" charset="0"/>
                <a:cs typeface="Arial" charset="0"/>
              </a:rPr>
              <a:t>Curriculum Vitae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	Career Investigation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	Report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	Enterprise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	Diary Work Exp.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	Interview/presentation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	Report ‘My Own Place’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>
                <a:latin typeface="Arial" charset="0"/>
                <a:cs typeface="Arial" charset="0"/>
              </a:rPr>
              <a:t>	</a:t>
            </a:r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GENERAL – BE PRACTICAL</a:t>
            </a:r>
          </a:p>
        </p:txBody>
      </p:sp>
      <p:sp>
        <p:nvSpPr>
          <p:cNvPr id="38915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endParaRPr lang="en-IE" dirty="0"/>
          </a:p>
          <a:p>
            <a:pPr>
              <a:defRPr/>
            </a:pPr>
            <a:r>
              <a:rPr lang="en-IE" dirty="0">
                <a:solidFill>
                  <a:srgbClr val="FF0000"/>
                </a:solidFill>
                <a:latin typeface="Arial" charset="0"/>
                <a:cs typeface="Arial" charset="0"/>
              </a:rPr>
              <a:t>Do not take on any more than 8 subjects for your Leaving Certificate in the hope of getting more points, </a:t>
            </a:r>
            <a:r>
              <a:rPr lang="en-IE" dirty="0">
                <a:latin typeface="Arial" charset="0"/>
                <a:cs typeface="Arial" charset="0"/>
              </a:rPr>
              <a:t>it is </a:t>
            </a:r>
            <a:r>
              <a:rPr lang="en-IE" dirty="0">
                <a:solidFill>
                  <a:srgbClr val="FF0000"/>
                </a:solidFill>
                <a:latin typeface="Arial" charset="0"/>
                <a:cs typeface="Arial" charset="0"/>
              </a:rPr>
              <a:t>too much pressure </a:t>
            </a:r>
            <a:r>
              <a:rPr lang="en-IE" dirty="0">
                <a:latin typeface="Arial" charset="0"/>
                <a:cs typeface="Arial" charset="0"/>
              </a:rPr>
              <a:t>and too time consuming. Stats show that when students take on too many subjects, other subjects suffer.</a:t>
            </a:r>
          </a:p>
          <a:p>
            <a:pPr>
              <a:defRPr/>
            </a:pPr>
            <a:endParaRPr lang="en-IE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IE" dirty="0">
                <a:latin typeface="Arial" charset="0"/>
                <a:cs typeface="Arial" charset="0"/>
              </a:rPr>
              <a:t>Try not to become overly-concerned about points. Points are calculated on your </a:t>
            </a:r>
            <a:r>
              <a:rPr lang="en-IE" u="sng" dirty="0">
                <a:latin typeface="Arial" charset="0"/>
                <a:cs typeface="Arial" charset="0"/>
              </a:rPr>
              <a:t>6</a:t>
            </a:r>
            <a:r>
              <a:rPr lang="en-IE" dirty="0">
                <a:latin typeface="Arial" charset="0"/>
                <a:cs typeface="Arial" charset="0"/>
              </a:rPr>
              <a:t> best subjects. There are back door routes into courses that have high points and you will be applying for these also when the time comes.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IE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Submission 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IE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on-line forms</a:t>
            </a:r>
            <a:endParaRPr lang="en-IE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endParaRPr lang="en-IE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IE" dirty="0">
                <a:latin typeface="Arial" pitchFamily="34" charset="0"/>
                <a:cs typeface="Arial" pitchFamily="34" charset="0"/>
              </a:rPr>
              <a:t>Talk </a:t>
            </a:r>
            <a:r>
              <a:rPr lang="en-IE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IE" dirty="0">
                <a:latin typeface="Arial" pitchFamily="34" charset="0"/>
                <a:cs typeface="Arial" pitchFamily="34" charset="0"/>
              </a:rPr>
              <a:t>Guidance Counsellor and Teachers </a:t>
            </a:r>
            <a:r>
              <a:rPr lang="en-IE" dirty="0" smtClean="0">
                <a:latin typeface="Arial" pitchFamily="34" charset="0"/>
                <a:cs typeface="Arial" pitchFamily="34" charset="0"/>
              </a:rPr>
              <a:t>between now and February if you are unsure.</a:t>
            </a:r>
            <a:endParaRPr lang="en-IE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IE" dirty="0" smtClean="0">
                <a:latin typeface="Arial" pitchFamily="34" charset="0"/>
                <a:cs typeface="Arial" pitchFamily="34" charset="0"/>
              </a:rPr>
              <a:t>Your form will be filled out </a:t>
            </a:r>
            <a:r>
              <a:rPr lang="en-I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on-line</a:t>
            </a:r>
            <a:r>
              <a:rPr lang="en-IE" dirty="0" smtClean="0">
                <a:latin typeface="Arial" pitchFamily="34" charset="0"/>
                <a:cs typeface="Arial" pitchFamily="34" charset="0"/>
              </a:rPr>
              <a:t> by you and your parents.  </a:t>
            </a:r>
          </a:p>
          <a:p>
            <a:pPr>
              <a:defRPr/>
            </a:pPr>
            <a:r>
              <a:rPr lang="en-IE" dirty="0" smtClean="0">
                <a:latin typeface="Arial" pitchFamily="34" charset="0"/>
                <a:cs typeface="Arial" pitchFamily="34" charset="0"/>
              </a:rPr>
              <a:t>Parents will receive a text message explaining how to fill out the online form at the end of January.</a:t>
            </a:r>
          </a:p>
          <a:p>
            <a:pPr>
              <a:defRPr/>
            </a:pPr>
            <a:endParaRPr lang="en-IE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I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Forms must be submitted by Friday February 8</a:t>
            </a:r>
            <a:r>
              <a:rPr lang="en-IE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I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I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IE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I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I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 Years going straight to 5th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You must submit your name to the Guidance Department </a:t>
            </a:r>
            <a:r>
              <a:rPr lang="en-IE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asap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 if you intend on going straight to 5</a:t>
            </a:r>
            <a:r>
              <a:rPr lang="en-I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 Year as an account has to be set up for you.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IN THE MEANTIME, RESEARCH IS KEY!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461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sz="4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sz="400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484313"/>
            <a:ext cx="7772400" cy="41767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sz="2800">
                <a:latin typeface="Arial" pitchFamily="34" charset="0"/>
                <a:cs typeface="Arial" pitchFamily="34" charset="0"/>
                <a:hlinkClick r:id="rId3"/>
              </a:rPr>
              <a:t>www.careersportal.ie</a:t>
            </a:r>
            <a:endParaRPr lang="en-IE" sz="280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sz="2800">
                <a:latin typeface="Arial" pitchFamily="34" charset="0"/>
                <a:cs typeface="Arial" pitchFamily="34" charset="0"/>
                <a:hlinkClick r:id="rId4"/>
              </a:rPr>
              <a:t>www.qualifax.ie</a:t>
            </a:r>
            <a:endParaRPr lang="en-IE" sz="280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sz="2800">
                <a:latin typeface="Arial" pitchFamily="34" charset="0"/>
                <a:cs typeface="Arial" pitchFamily="34" charset="0"/>
                <a:hlinkClick r:id="rId5"/>
              </a:rPr>
              <a:t>www.cao.ie</a:t>
            </a:r>
            <a:endParaRPr lang="en-IE" sz="280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sz="2800">
                <a:latin typeface="Arial" pitchFamily="34" charset="0"/>
                <a:cs typeface="Arial" pitchFamily="34" charset="0"/>
                <a:hlinkClick r:id="rId6"/>
              </a:rPr>
              <a:t>www.ucc.ie</a:t>
            </a:r>
            <a:endParaRPr lang="en-IE" sz="280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sz="2800">
                <a:latin typeface="Arial" pitchFamily="34" charset="0"/>
                <a:cs typeface="Arial" pitchFamily="34" charset="0"/>
                <a:hlinkClick r:id="rId7"/>
              </a:rPr>
              <a:t>www.cit.ie</a:t>
            </a:r>
            <a:endParaRPr lang="en-IE" sz="280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IE" sz="280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sz="2800">
                <a:latin typeface="Arial" pitchFamily="34" charset="0"/>
                <a:cs typeface="Arial" pitchFamily="34" charset="0"/>
              </a:rPr>
              <a:t>See booklet for other useful resources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IE" sz="280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IE" sz="28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sz="2800" i="1">
                <a:latin typeface="Aharoni" pitchFamily="2" charset="-79"/>
                <a:cs typeface="Aharoni" pitchFamily="2" charset="-79"/>
              </a:rPr>
              <a:t>Thank You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i="1">
              <a:latin typeface="Old English Tex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760"/>
            <a:ext cx="7467600" cy="601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IE" dirty="0">
                <a:latin typeface="Arial" pitchFamily="34" charset="0"/>
                <a:cs typeface="Arial" pitchFamily="34" charset="0"/>
              </a:rPr>
              <a:t>Subject </a:t>
            </a:r>
            <a:r>
              <a:rPr lang="en-IE" dirty="0" smtClean="0">
                <a:latin typeface="Arial" pitchFamily="34" charset="0"/>
                <a:cs typeface="Arial" pitchFamily="34" charset="0"/>
              </a:rPr>
              <a:t>choice -examinable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6028" y="1150034"/>
            <a:ext cx="7744265" cy="363298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IE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IE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Humanities - Languages</a:t>
            </a:r>
            <a:r>
              <a:rPr lang="en-IE" sz="1800" dirty="0">
                <a:latin typeface="Arial" pitchFamily="34" charset="0"/>
                <a:cs typeface="Arial" pitchFamily="34" charset="0"/>
              </a:rPr>
              <a:t>    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French</a:t>
            </a:r>
            <a:r>
              <a:rPr lang="en-IE" sz="1800" dirty="0">
                <a:latin typeface="Arial" pitchFamily="34" charset="0"/>
                <a:cs typeface="Arial" pitchFamily="34" charset="0"/>
              </a:rPr>
              <a:t>, German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IE" sz="18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IE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Sciences</a:t>
            </a:r>
            <a:r>
              <a:rPr lang="en-IE" sz="1800" dirty="0">
                <a:latin typeface="Arial" pitchFamily="34" charset="0"/>
                <a:cs typeface="Arial" pitchFamily="34" charset="0"/>
              </a:rPr>
              <a:t>                          	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Physics</a:t>
            </a:r>
            <a:r>
              <a:rPr lang="en-IE" sz="1800" dirty="0">
                <a:latin typeface="Arial" pitchFamily="34" charset="0"/>
                <a:cs typeface="Arial" pitchFamily="34" charset="0"/>
              </a:rPr>
              <a:t>, Chemistry, Biology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IE" sz="18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IE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Business</a:t>
            </a:r>
            <a:r>
              <a:rPr lang="en-IE" sz="1800" dirty="0">
                <a:latin typeface="Arial" pitchFamily="34" charset="0"/>
                <a:cs typeface="Arial" pitchFamily="34" charset="0"/>
              </a:rPr>
              <a:t>                          	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Accounting</a:t>
            </a:r>
            <a:r>
              <a:rPr lang="en-IE" sz="1800" dirty="0">
                <a:latin typeface="Arial" pitchFamily="34" charset="0"/>
                <a:cs typeface="Arial" pitchFamily="34" charset="0"/>
              </a:rPr>
              <a:t>, Business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IE" sz="18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IE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Humanities - Social          	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History</a:t>
            </a:r>
            <a:r>
              <a:rPr lang="en-IE" sz="1800" dirty="0">
                <a:latin typeface="Arial" pitchFamily="34" charset="0"/>
                <a:cs typeface="Arial" pitchFamily="34" charset="0"/>
              </a:rPr>
              <a:t>, Geography, Home Economics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IE" sz="18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IE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Artistic/Creative</a:t>
            </a:r>
            <a:r>
              <a:rPr lang="en-IE" sz="1800" dirty="0">
                <a:latin typeface="Arial" pitchFamily="34" charset="0"/>
                <a:cs typeface="Arial" pitchFamily="34" charset="0"/>
              </a:rPr>
              <a:t>		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en-IE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Music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IE" sz="18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IE" sz="1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NOTE 1:       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Agricultural </a:t>
            </a:r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Science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Applied </a:t>
            </a:r>
            <a:r>
              <a:rPr lang="en-US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Maths</a:t>
            </a:r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offer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outside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        school hours as extra subjects </a:t>
            </a:r>
            <a:r>
              <a:rPr lang="en-US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outside of your core 7)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subject to student interest. </a:t>
            </a:r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hese subjects will not 	         	          be on the subject choice online form, please see </a:t>
            </a:r>
            <a:r>
              <a:rPr lang="en-US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	          Daly if you are interested. </a:t>
            </a:r>
            <a:endParaRPr lang="en-US" sz="18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Questions to ask yourself</a:t>
            </a:r>
            <a:endParaRPr lang="en-US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What Career area(s) have you in mind?</a:t>
            </a:r>
          </a:p>
          <a:p>
            <a:pPr eaLnBrk="1" hangingPunct="1"/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What Course/Training is required for this career?</a:t>
            </a:r>
          </a:p>
          <a:p>
            <a:pPr eaLnBrk="1" hangingPunct="1"/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Will the subjects you have selected meet the Course/College requirements?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38525"/>
            <a:ext cx="19081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96" y="154745"/>
            <a:ext cx="7467600" cy="16427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IE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n-IE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 RESPONSIBILITY </a:t>
            </a:r>
            <a:r>
              <a:rPr lang="en-IE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IE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DO THE RESEARCH</a:t>
            </a:r>
            <a:r>
              <a:rPr lang="en-IE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!</a:t>
            </a:r>
            <a:br>
              <a:rPr lang="en-IE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IE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It’s </a:t>
            </a:r>
            <a:r>
              <a:rPr lang="en-IE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n-IE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who will have to attend classes</a:t>
            </a:r>
            <a:br>
              <a:rPr lang="en-IE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IE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its </a:t>
            </a:r>
            <a:r>
              <a:rPr lang="en-IE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n-IE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who will have to do the work</a:t>
            </a:r>
            <a:endParaRPr lang="en-IE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8225" y="2096086"/>
            <a:ext cx="7159343" cy="392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What to Research ?</a:t>
            </a:r>
            <a:endParaRPr lang="en-US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Careers you may be interested in, taking into account the interest tests on Reach + Careers Portal</a:t>
            </a:r>
          </a:p>
          <a:p>
            <a:pPr eaLnBrk="1" hangingPunct="1"/>
            <a:endParaRPr lang="en-IE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College General Entry Requirements</a:t>
            </a:r>
          </a:p>
          <a:p>
            <a:pPr eaLnBrk="1" hangingPunct="1"/>
            <a:endParaRPr lang="en-IE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Course  Specific Requirements</a:t>
            </a:r>
          </a:p>
          <a:p>
            <a:pPr eaLnBrk="1" hangingPunct="1"/>
            <a:endParaRPr lang="en-IE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Points </a:t>
            </a:r>
          </a:p>
          <a:p>
            <a:pPr eaLnBrk="1" hangingPunct="1"/>
            <a:endParaRPr lang="en-IE" altLang="en-US"/>
          </a:p>
        </p:txBody>
      </p:sp>
      <p:pic>
        <p:nvPicPr>
          <p:cNvPr id="14340" name="Picture 3" descr="Investig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776663"/>
            <a:ext cx="3081337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o points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08" y="393895"/>
            <a:ext cx="4470827" cy="62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>
                <a:hlinkClick r:id="rId2"/>
              </a:rPr>
              <a:t>https://careersportal.ie/pdfs/pointsposter.pdf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40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1447</Words>
  <Application>Microsoft Office PowerPoint</Application>
  <PresentationFormat>On-screen Show (4:3)</PresentationFormat>
  <Paragraphs>323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Aharoni</vt:lpstr>
      <vt:lpstr>Arial</vt:lpstr>
      <vt:lpstr>Arial Black</vt:lpstr>
      <vt:lpstr>Century Schoolbook</vt:lpstr>
      <vt:lpstr>Old English Text MT</vt:lpstr>
      <vt:lpstr>Tahoma</vt:lpstr>
      <vt:lpstr>Times New Roman</vt:lpstr>
      <vt:lpstr>Wingdings</vt:lpstr>
      <vt:lpstr>Wingdings 2</vt:lpstr>
      <vt:lpstr>Oriel</vt:lpstr>
      <vt:lpstr>SENIOR CYCLE OPTIONS</vt:lpstr>
      <vt:lpstr>National Framework of Qualifications                    You are here in 5th, 6th year</vt:lpstr>
      <vt:lpstr>OPTION 1– Leaving Certificate Established LCE  7 Subjects FOR LCE</vt:lpstr>
      <vt:lpstr>For Subject choice -examinable</vt:lpstr>
      <vt:lpstr>Questions to ask yourself</vt:lpstr>
      <vt:lpstr>YOUR RESPONSIBILITY TO DO THE RESEARCH! It’s you who will have to attend classes its you who will have to do the work</vt:lpstr>
      <vt:lpstr>What to Research ?</vt:lpstr>
      <vt:lpstr>PowerPoint Presentation</vt:lpstr>
      <vt:lpstr>PowerPoint Presentation</vt:lpstr>
      <vt:lpstr>              grading system - points</vt:lpstr>
      <vt:lpstr>      subject choice – your research the key</vt:lpstr>
      <vt:lpstr>Consider the following </vt:lpstr>
      <vt:lpstr>University General Entry Requirements </vt:lpstr>
      <vt:lpstr>INSTITUTES OF TECHNOLOGY  General Entry requirements</vt:lpstr>
      <vt:lpstr>Specific Course Requirements (eg’s) </vt:lpstr>
      <vt:lpstr>OTHER Specific requirements</vt:lpstr>
      <vt:lpstr>Science Subject or  not? some examples</vt:lpstr>
      <vt:lpstr>3rd  Language REQUIRED  </vt:lpstr>
      <vt:lpstr>No 3rd Language required</vt:lpstr>
      <vt:lpstr>Other Specific requirements –  be careful</vt:lpstr>
      <vt:lpstr>Other helpful Subjects (not required)</vt:lpstr>
      <vt:lpstr>Recap -To Keep college Options Open</vt:lpstr>
      <vt:lpstr>PowerPoint Presentation</vt:lpstr>
      <vt:lpstr>Option 2 Leaving Certificate Vocational Programme (LCVP)</vt:lpstr>
      <vt:lpstr>Lcvp Programme                               </vt:lpstr>
      <vt:lpstr>3RD language requirement FOR LCVP</vt:lpstr>
      <vt:lpstr>Vocational Subject Groupings for lcvp</vt:lpstr>
      <vt:lpstr>POINTS FOR LCVP SUBJECT</vt:lpstr>
      <vt:lpstr>   BE CAREFUL IF BELOW APPLIES!</vt:lpstr>
      <vt:lpstr>Examination for LCVP</vt:lpstr>
      <vt:lpstr>IN GENERAL – BE PRACTICAL</vt:lpstr>
      <vt:lpstr>Submission of on-line forms</vt:lpstr>
      <vt:lpstr>3rd Years going straight to 5th</vt:lpstr>
      <vt:lpstr>Research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CYCLE OPTIONS</dc:title>
  <dc:creator>Niamh Daly</dc:creator>
  <cp:lastModifiedBy>Donnchadh O' Briain</cp:lastModifiedBy>
  <cp:revision>38</cp:revision>
  <dcterms:modified xsi:type="dcterms:W3CDTF">2019-01-25T14:24:40Z</dcterms:modified>
</cp:coreProperties>
</file>