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4"/>
  </p:sldMasterIdLst>
  <p:notesMasterIdLst>
    <p:notesMasterId r:id="rId44"/>
  </p:notesMasterIdLst>
  <p:handoutMasterIdLst>
    <p:handoutMasterId r:id="rId45"/>
  </p:handoutMasterIdLst>
  <p:sldIdLst>
    <p:sldId id="256" r:id="rId5"/>
    <p:sldId id="327" r:id="rId6"/>
    <p:sldId id="289" r:id="rId7"/>
    <p:sldId id="270" r:id="rId8"/>
    <p:sldId id="271" r:id="rId9"/>
    <p:sldId id="329" r:id="rId10"/>
    <p:sldId id="328" r:id="rId11"/>
    <p:sldId id="314" r:id="rId12"/>
    <p:sldId id="293" r:id="rId13"/>
    <p:sldId id="322" r:id="rId14"/>
    <p:sldId id="320" r:id="rId15"/>
    <p:sldId id="295" r:id="rId16"/>
    <p:sldId id="307" r:id="rId17"/>
    <p:sldId id="317" r:id="rId18"/>
    <p:sldId id="321" r:id="rId19"/>
    <p:sldId id="310" r:id="rId20"/>
    <p:sldId id="326" r:id="rId21"/>
    <p:sldId id="298" r:id="rId22"/>
    <p:sldId id="323" r:id="rId23"/>
    <p:sldId id="259" r:id="rId24"/>
    <p:sldId id="286" r:id="rId25"/>
    <p:sldId id="260" r:id="rId26"/>
    <p:sldId id="324" r:id="rId27"/>
    <p:sldId id="261" r:id="rId28"/>
    <p:sldId id="263" r:id="rId29"/>
    <p:sldId id="264" r:id="rId30"/>
    <p:sldId id="309" r:id="rId31"/>
    <p:sldId id="318" r:id="rId32"/>
    <p:sldId id="262" r:id="rId33"/>
    <p:sldId id="283" r:id="rId34"/>
    <p:sldId id="319" r:id="rId35"/>
    <p:sldId id="267" r:id="rId36"/>
    <p:sldId id="299" r:id="rId37"/>
    <p:sldId id="300" r:id="rId38"/>
    <p:sldId id="325" r:id="rId39"/>
    <p:sldId id="305" r:id="rId40"/>
    <p:sldId id="303" r:id="rId41"/>
    <p:sldId id="306" r:id="rId42"/>
    <p:sldId id="281"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778EA-C75D-473F-8F84-7B91778E1EDA}" v="12" dt="2021-01-21T16:55:36.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1" autoAdjust="0"/>
    <p:restoredTop sz="94660"/>
  </p:normalViewPr>
  <p:slideViewPr>
    <p:cSldViewPr snapToGrid="0">
      <p:cViewPr varScale="1">
        <p:scale>
          <a:sx n="88" d="100"/>
          <a:sy n="88" d="100"/>
        </p:scale>
        <p:origin x="10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9C5BE-6C3E-4781-9B1F-39CE7EAA30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5F6854-5EB8-4911-94F9-EA67314137FF}">
      <dgm:prSet/>
      <dgm:spPr/>
      <dgm:t>
        <a:bodyPr/>
        <a:lstStyle/>
        <a:p>
          <a:pPr>
            <a:lnSpc>
              <a:spcPct val="100000"/>
            </a:lnSpc>
          </a:pPr>
          <a:r>
            <a:rPr lang="en-GB" dirty="0">
              <a:latin typeface="Abadi" panose="020B0604020104020204" pitchFamily="34" charset="0"/>
            </a:rPr>
            <a:t>When you will enter your subjects, they must be in genuine order of preference, 1 being the subject you most want, 2..3..4.. With 5 and 6 as back up plans if you don’t get your first 4. The school will try to get you your top 4, so make sure you get this right and be happy with your 5th and 6th. </a:t>
          </a:r>
          <a:endParaRPr lang="en-US" dirty="0">
            <a:latin typeface="Abadi" panose="020B0604020104020204" pitchFamily="34" charset="0"/>
          </a:endParaRPr>
        </a:p>
      </dgm:t>
    </dgm:pt>
    <dgm:pt modelId="{7BF84547-1DE3-4B96-AED1-A82322F881A0}" type="parTrans" cxnId="{C1DDE923-1BA5-4975-B427-7DBEECFA9568}">
      <dgm:prSet/>
      <dgm:spPr/>
      <dgm:t>
        <a:bodyPr/>
        <a:lstStyle/>
        <a:p>
          <a:endParaRPr lang="en-US"/>
        </a:p>
      </dgm:t>
    </dgm:pt>
    <dgm:pt modelId="{F56C921D-2492-447B-88A6-113BAAB3A6A1}" type="sibTrans" cxnId="{C1DDE923-1BA5-4975-B427-7DBEECFA9568}">
      <dgm:prSet/>
      <dgm:spPr/>
      <dgm:t>
        <a:bodyPr/>
        <a:lstStyle/>
        <a:p>
          <a:endParaRPr lang="en-US"/>
        </a:p>
      </dgm:t>
    </dgm:pt>
    <dgm:pt modelId="{6A620734-0D58-4512-A2F6-C2DC2C26D227}">
      <dgm:prSet/>
      <dgm:spPr/>
      <dgm:t>
        <a:bodyPr/>
        <a:lstStyle/>
        <a:p>
          <a:pPr>
            <a:lnSpc>
              <a:spcPct val="100000"/>
            </a:lnSpc>
          </a:pPr>
          <a:r>
            <a:rPr lang="en-GB" u="sng" dirty="0">
              <a:latin typeface="Abadi" panose="020B0604020104020204" pitchFamily="34" charset="0"/>
            </a:rPr>
            <a:t>As Applied Maths and Agricultural Science are outside of school hours, they will not be options on your subject choice options form.</a:t>
          </a:r>
          <a:r>
            <a:rPr lang="en-GB" dirty="0">
              <a:latin typeface="Abadi" panose="020B0604020104020204" pitchFamily="34" charset="0"/>
            </a:rPr>
            <a:t> You will send your interests in these areas directly to Ms Norris.</a:t>
          </a:r>
          <a:endParaRPr lang="en-US" dirty="0">
            <a:latin typeface="Abadi" panose="020B0604020104020204" pitchFamily="34" charset="0"/>
          </a:endParaRPr>
        </a:p>
      </dgm:t>
    </dgm:pt>
    <dgm:pt modelId="{B3FF2847-1FA1-4906-B205-1B4B2DD67AE5}" type="parTrans" cxnId="{CA6E6989-B98A-4BF2-856D-E907385BBD80}">
      <dgm:prSet/>
      <dgm:spPr/>
      <dgm:t>
        <a:bodyPr/>
        <a:lstStyle/>
        <a:p>
          <a:endParaRPr lang="en-US"/>
        </a:p>
      </dgm:t>
    </dgm:pt>
    <dgm:pt modelId="{2D7E14B6-0681-4DAF-9864-977373231B32}" type="sibTrans" cxnId="{CA6E6989-B98A-4BF2-856D-E907385BBD80}">
      <dgm:prSet/>
      <dgm:spPr/>
      <dgm:t>
        <a:bodyPr/>
        <a:lstStyle/>
        <a:p>
          <a:endParaRPr lang="en-US"/>
        </a:p>
      </dgm:t>
    </dgm:pt>
    <dgm:pt modelId="{BB89BB32-DB4B-4602-81EA-35A907FABBE6}" type="pres">
      <dgm:prSet presAssocID="{F609C5BE-6C3E-4781-9B1F-39CE7EAA30D8}" presName="root" presStyleCnt="0">
        <dgm:presLayoutVars>
          <dgm:dir/>
          <dgm:resizeHandles val="exact"/>
        </dgm:presLayoutVars>
      </dgm:prSet>
      <dgm:spPr/>
    </dgm:pt>
    <dgm:pt modelId="{6833941E-6261-4D11-B605-8C1FA4A3FE0D}" type="pres">
      <dgm:prSet presAssocID="{A85F6854-5EB8-4911-94F9-EA67314137FF}" presName="compNode" presStyleCnt="0"/>
      <dgm:spPr/>
    </dgm:pt>
    <dgm:pt modelId="{8645FFEA-4A7A-4795-B744-743CBC2356DC}" type="pres">
      <dgm:prSet presAssocID="{A85F6854-5EB8-4911-94F9-EA67314137FF}" presName="bgRect" presStyleLbl="bgShp" presStyleIdx="0" presStyleCnt="2"/>
      <dgm:spPr/>
    </dgm:pt>
    <dgm:pt modelId="{457AF6E1-D6F8-421B-ABD8-E59994B4D2BC}" type="pres">
      <dgm:prSet presAssocID="{A85F6854-5EB8-4911-94F9-EA67314137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gel Face Outline"/>
        </a:ext>
      </dgm:extLst>
    </dgm:pt>
    <dgm:pt modelId="{F2EDDCC0-196C-404F-88C2-8CF0329F5C05}" type="pres">
      <dgm:prSet presAssocID="{A85F6854-5EB8-4911-94F9-EA67314137FF}" presName="spaceRect" presStyleCnt="0"/>
      <dgm:spPr/>
    </dgm:pt>
    <dgm:pt modelId="{68B19571-A5D9-4339-B0B7-9A9147570BFA}" type="pres">
      <dgm:prSet presAssocID="{A85F6854-5EB8-4911-94F9-EA67314137FF}" presName="parTx" presStyleLbl="revTx" presStyleIdx="0" presStyleCnt="2">
        <dgm:presLayoutVars>
          <dgm:chMax val="0"/>
          <dgm:chPref val="0"/>
        </dgm:presLayoutVars>
      </dgm:prSet>
      <dgm:spPr/>
    </dgm:pt>
    <dgm:pt modelId="{12BCB80C-6238-4842-82FF-10B633B705D4}" type="pres">
      <dgm:prSet presAssocID="{F56C921D-2492-447B-88A6-113BAAB3A6A1}" presName="sibTrans" presStyleCnt="0"/>
      <dgm:spPr/>
    </dgm:pt>
    <dgm:pt modelId="{22BE0B8E-0FBC-4702-BB40-ED06DAB86B64}" type="pres">
      <dgm:prSet presAssocID="{6A620734-0D58-4512-A2F6-C2DC2C26D227}" presName="compNode" presStyleCnt="0"/>
      <dgm:spPr/>
    </dgm:pt>
    <dgm:pt modelId="{B678D814-5F06-4B82-BDDE-96184EFDC5C9}" type="pres">
      <dgm:prSet presAssocID="{6A620734-0D58-4512-A2F6-C2DC2C26D227}" presName="bgRect" presStyleLbl="bgShp" presStyleIdx="1" presStyleCnt="2"/>
      <dgm:spPr/>
    </dgm:pt>
    <dgm:pt modelId="{18F7ED1E-292B-4F44-A3E2-CCA782B9350F}" type="pres">
      <dgm:prSet presAssocID="{6A620734-0D58-4512-A2F6-C2DC2C26D2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873D9C68-C2E1-4226-B9B7-DC74FC18437C}" type="pres">
      <dgm:prSet presAssocID="{6A620734-0D58-4512-A2F6-C2DC2C26D227}" presName="spaceRect" presStyleCnt="0"/>
      <dgm:spPr/>
    </dgm:pt>
    <dgm:pt modelId="{95B72457-C81C-4400-9946-1553B14AB35B}" type="pres">
      <dgm:prSet presAssocID="{6A620734-0D58-4512-A2F6-C2DC2C26D227}" presName="parTx" presStyleLbl="revTx" presStyleIdx="1" presStyleCnt="2">
        <dgm:presLayoutVars>
          <dgm:chMax val="0"/>
          <dgm:chPref val="0"/>
        </dgm:presLayoutVars>
      </dgm:prSet>
      <dgm:spPr/>
    </dgm:pt>
  </dgm:ptLst>
  <dgm:cxnLst>
    <dgm:cxn modelId="{B00C300B-F1DC-4AA4-9517-07A3AD42FF14}" type="presOf" srcId="{F609C5BE-6C3E-4781-9B1F-39CE7EAA30D8}" destId="{BB89BB32-DB4B-4602-81EA-35A907FABBE6}" srcOrd="0" destOrd="0" presId="urn:microsoft.com/office/officeart/2018/2/layout/IconVerticalSolidList"/>
    <dgm:cxn modelId="{C1DDE923-1BA5-4975-B427-7DBEECFA9568}" srcId="{F609C5BE-6C3E-4781-9B1F-39CE7EAA30D8}" destId="{A85F6854-5EB8-4911-94F9-EA67314137FF}" srcOrd="0" destOrd="0" parTransId="{7BF84547-1DE3-4B96-AED1-A82322F881A0}" sibTransId="{F56C921D-2492-447B-88A6-113BAAB3A6A1}"/>
    <dgm:cxn modelId="{F0506384-599D-4684-9D16-59AFE547ABD5}" type="presOf" srcId="{6A620734-0D58-4512-A2F6-C2DC2C26D227}" destId="{95B72457-C81C-4400-9946-1553B14AB35B}" srcOrd="0" destOrd="0" presId="urn:microsoft.com/office/officeart/2018/2/layout/IconVerticalSolidList"/>
    <dgm:cxn modelId="{CA6E6989-B98A-4BF2-856D-E907385BBD80}" srcId="{F609C5BE-6C3E-4781-9B1F-39CE7EAA30D8}" destId="{6A620734-0D58-4512-A2F6-C2DC2C26D227}" srcOrd="1" destOrd="0" parTransId="{B3FF2847-1FA1-4906-B205-1B4B2DD67AE5}" sibTransId="{2D7E14B6-0681-4DAF-9864-977373231B32}"/>
    <dgm:cxn modelId="{DC13F9A5-17FB-406B-A894-8F385B1AB218}" type="presOf" srcId="{A85F6854-5EB8-4911-94F9-EA67314137FF}" destId="{68B19571-A5D9-4339-B0B7-9A9147570BFA}" srcOrd="0" destOrd="0" presId="urn:microsoft.com/office/officeart/2018/2/layout/IconVerticalSolidList"/>
    <dgm:cxn modelId="{448184BB-6AC7-43AE-ACA7-5538CE41221C}" type="presParOf" srcId="{BB89BB32-DB4B-4602-81EA-35A907FABBE6}" destId="{6833941E-6261-4D11-B605-8C1FA4A3FE0D}" srcOrd="0" destOrd="0" presId="urn:microsoft.com/office/officeart/2018/2/layout/IconVerticalSolidList"/>
    <dgm:cxn modelId="{FB9820B1-22DD-4D53-B748-6C4CC6393AF3}" type="presParOf" srcId="{6833941E-6261-4D11-B605-8C1FA4A3FE0D}" destId="{8645FFEA-4A7A-4795-B744-743CBC2356DC}" srcOrd="0" destOrd="0" presId="urn:microsoft.com/office/officeart/2018/2/layout/IconVerticalSolidList"/>
    <dgm:cxn modelId="{559BE379-7E05-4ACA-816F-15E91E9DD24C}" type="presParOf" srcId="{6833941E-6261-4D11-B605-8C1FA4A3FE0D}" destId="{457AF6E1-D6F8-421B-ABD8-E59994B4D2BC}" srcOrd="1" destOrd="0" presId="urn:microsoft.com/office/officeart/2018/2/layout/IconVerticalSolidList"/>
    <dgm:cxn modelId="{7568D615-8C8A-43E4-A311-871C8F06DA79}" type="presParOf" srcId="{6833941E-6261-4D11-B605-8C1FA4A3FE0D}" destId="{F2EDDCC0-196C-404F-88C2-8CF0329F5C05}" srcOrd="2" destOrd="0" presId="urn:microsoft.com/office/officeart/2018/2/layout/IconVerticalSolidList"/>
    <dgm:cxn modelId="{73119B38-5355-4015-BDD1-69CBF892CD15}" type="presParOf" srcId="{6833941E-6261-4D11-B605-8C1FA4A3FE0D}" destId="{68B19571-A5D9-4339-B0B7-9A9147570BFA}" srcOrd="3" destOrd="0" presId="urn:microsoft.com/office/officeart/2018/2/layout/IconVerticalSolidList"/>
    <dgm:cxn modelId="{11DBAADE-30F2-43F3-A73D-A0C85E5E5F78}" type="presParOf" srcId="{BB89BB32-DB4B-4602-81EA-35A907FABBE6}" destId="{12BCB80C-6238-4842-82FF-10B633B705D4}" srcOrd="1" destOrd="0" presId="urn:microsoft.com/office/officeart/2018/2/layout/IconVerticalSolidList"/>
    <dgm:cxn modelId="{3534C848-0574-4093-B17E-493590A610BA}" type="presParOf" srcId="{BB89BB32-DB4B-4602-81EA-35A907FABBE6}" destId="{22BE0B8E-0FBC-4702-BB40-ED06DAB86B64}" srcOrd="2" destOrd="0" presId="urn:microsoft.com/office/officeart/2018/2/layout/IconVerticalSolidList"/>
    <dgm:cxn modelId="{994F3483-95FE-4395-945F-F4B86FA54235}" type="presParOf" srcId="{22BE0B8E-0FBC-4702-BB40-ED06DAB86B64}" destId="{B678D814-5F06-4B82-BDDE-96184EFDC5C9}" srcOrd="0" destOrd="0" presId="urn:microsoft.com/office/officeart/2018/2/layout/IconVerticalSolidList"/>
    <dgm:cxn modelId="{5D8686CC-7F50-402C-8AE8-86504A949D0B}" type="presParOf" srcId="{22BE0B8E-0FBC-4702-BB40-ED06DAB86B64}" destId="{18F7ED1E-292B-4F44-A3E2-CCA782B9350F}" srcOrd="1" destOrd="0" presId="urn:microsoft.com/office/officeart/2018/2/layout/IconVerticalSolidList"/>
    <dgm:cxn modelId="{EEA18348-D39B-49D9-A84C-4C2F620161A0}" type="presParOf" srcId="{22BE0B8E-0FBC-4702-BB40-ED06DAB86B64}" destId="{873D9C68-C2E1-4226-B9B7-DC74FC18437C}" srcOrd="2" destOrd="0" presId="urn:microsoft.com/office/officeart/2018/2/layout/IconVerticalSolidList"/>
    <dgm:cxn modelId="{266D1C09-FAE1-499D-BC44-0428EFBBE911}" type="presParOf" srcId="{22BE0B8E-0FBC-4702-BB40-ED06DAB86B64}" destId="{95B72457-C81C-4400-9946-1553B14AB3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818E4-2348-4F3B-A84A-235014AA223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FDC94C0-607D-4AD5-90DB-9CBC395A9575}">
      <dgm:prSet/>
      <dgm:spPr/>
      <dgm:t>
        <a:bodyPr/>
        <a:lstStyle/>
        <a:p>
          <a:pPr>
            <a:lnSpc>
              <a:spcPct val="100000"/>
            </a:lnSpc>
            <a:defRPr cap="all"/>
          </a:pPr>
          <a:r>
            <a:rPr lang="en-GB" b="1" u="sng" dirty="0">
              <a:latin typeface="Abadi" panose="020B0604020104020204" pitchFamily="34" charset="0"/>
            </a:rPr>
            <a:t>Meeting college requirements</a:t>
          </a:r>
        </a:p>
        <a:p>
          <a:pPr>
            <a:lnSpc>
              <a:spcPct val="100000"/>
            </a:lnSpc>
            <a:defRPr cap="all"/>
          </a:pPr>
          <a:r>
            <a:rPr lang="en-GB" u="sng" dirty="0">
              <a:latin typeface="Abadi" panose="020B0604020104020204" pitchFamily="34" charset="0"/>
            </a:rPr>
            <a:t> </a:t>
          </a:r>
          <a:r>
            <a:rPr lang="en-GB" dirty="0">
              <a:latin typeface="Abadi" panose="020B0604020104020204" pitchFamily="34" charset="0"/>
            </a:rPr>
            <a:t>minimum and specific matriculation (entry) requirements</a:t>
          </a:r>
          <a:endParaRPr lang="en-US" dirty="0">
            <a:latin typeface="Abadi" panose="020B0604020104020204" pitchFamily="34" charset="0"/>
          </a:endParaRPr>
        </a:p>
      </dgm:t>
    </dgm:pt>
    <dgm:pt modelId="{BF4C9D15-ED8C-42AB-8823-9F70B20E491B}" type="parTrans" cxnId="{8007D99A-32D9-4980-9B74-63DA6357FB66}">
      <dgm:prSet/>
      <dgm:spPr/>
      <dgm:t>
        <a:bodyPr/>
        <a:lstStyle/>
        <a:p>
          <a:endParaRPr lang="en-US"/>
        </a:p>
      </dgm:t>
    </dgm:pt>
    <dgm:pt modelId="{D295D9B9-0DF8-445E-9E7A-A96A9BB74B62}" type="sibTrans" cxnId="{8007D99A-32D9-4980-9B74-63DA6357FB66}">
      <dgm:prSet/>
      <dgm:spPr/>
      <dgm:t>
        <a:bodyPr/>
        <a:lstStyle/>
        <a:p>
          <a:endParaRPr lang="en-US"/>
        </a:p>
      </dgm:t>
    </dgm:pt>
    <dgm:pt modelId="{80F52EEC-6A89-48AC-9C65-0B5CC603613A}">
      <dgm:prSet/>
      <dgm:spPr/>
      <dgm:t>
        <a:bodyPr/>
        <a:lstStyle/>
        <a:p>
          <a:pPr>
            <a:lnSpc>
              <a:spcPct val="100000"/>
            </a:lnSpc>
            <a:defRPr cap="all"/>
          </a:pPr>
          <a:r>
            <a:rPr lang="en-GB" u="sng" dirty="0">
              <a:latin typeface="Abadi" panose="020B0604020104020204" pitchFamily="34" charset="0"/>
            </a:rPr>
            <a:t>Meeting points requirements</a:t>
          </a:r>
          <a:endParaRPr lang="en-US" u="sng" dirty="0">
            <a:latin typeface="Abadi" panose="020B0604020104020204" pitchFamily="34" charset="0"/>
          </a:endParaRPr>
        </a:p>
      </dgm:t>
    </dgm:pt>
    <dgm:pt modelId="{7F3C5D98-E9E7-45E3-AD84-567306D2E832}" type="parTrans" cxnId="{4F53E3AA-D30F-46A0-811F-9C1E99B41174}">
      <dgm:prSet/>
      <dgm:spPr/>
      <dgm:t>
        <a:bodyPr/>
        <a:lstStyle/>
        <a:p>
          <a:endParaRPr lang="en-US"/>
        </a:p>
      </dgm:t>
    </dgm:pt>
    <dgm:pt modelId="{4675E180-E984-4D7B-B2DE-591F3AD8134C}" type="sibTrans" cxnId="{4F53E3AA-D30F-46A0-811F-9C1E99B41174}">
      <dgm:prSet/>
      <dgm:spPr/>
      <dgm:t>
        <a:bodyPr/>
        <a:lstStyle/>
        <a:p>
          <a:endParaRPr lang="en-US"/>
        </a:p>
      </dgm:t>
    </dgm:pt>
    <dgm:pt modelId="{00E2CCA7-8E5C-4230-8090-29F0DF1CCB55}" type="pres">
      <dgm:prSet presAssocID="{523818E4-2348-4F3B-A84A-235014AA2236}" presName="root" presStyleCnt="0">
        <dgm:presLayoutVars>
          <dgm:dir/>
          <dgm:resizeHandles val="exact"/>
        </dgm:presLayoutVars>
      </dgm:prSet>
      <dgm:spPr/>
    </dgm:pt>
    <dgm:pt modelId="{1B5DDB70-C273-472A-B828-DF9EEE44630A}" type="pres">
      <dgm:prSet presAssocID="{EFDC94C0-607D-4AD5-90DB-9CBC395A9575}" presName="compNode" presStyleCnt="0"/>
      <dgm:spPr/>
    </dgm:pt>
    <dgm:pt modelId="{BBA5391E-74DF-4C2D-AC8F-44E2269E5AA7}" type="pres">
      <dgm:prSet presAssocID="{EFDC94C0-607D-4AD5-90DB-9CBC395A9575}" presName="iconBgRect" presStyleLbl="bgShp" presStyleIdx="0" presStyleCnt="2"/>
      <dgm:spPr/>
    </dgm:pt>
    <dgm:pt modelId="{D5FF20EC-3276-4FFC-A36A-A85012E8D70A}" type="pres">
      <dgm:prSet presAssocID="{EFDC94C0-607D-4AD5-90DB-9CBC395A95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6E36252F-6272-4F0F-A52B-46C299F8ED60}" type="pres">
      <dgm:prSet presAssocID="{EFDC94C0-607D-4AD5-90DB-9CBC395A9575}" presName="spaceRect" presStyleCnt="0"/>
      <dgm:spPr/>
    </dgm:pt>
    <dgm:pt modelId="{5A7358B8-EB50-403E-B6B2-233BC008AB29}" type="pres">
      <dgm:prSet presAssocID="{EFDC94C0-607D-4AD5-90DB-9CBC395A9575}" presName="textRect" presStyleLbl="revTx" presStyleIdx="0" presStyleCnt="2" custScaleX="287640" custScaleY="181291">
        <dgm:presLayoutVars>
          <dgm:chMax val="1"/>
          <dgm:chPref val="1"/>
        </dgm:presLayoutVars>
      </dgm:prSet>
      <dgm:spPr/>
    </dgm:pt>
    <dgm:pt modelId="{AE5673D4-3C79-4DB3-A4DF-DCB354037151}" type="pres">
      <dgm:prSet presAssocID="{D295D9B9-0DF8-445E-9E7A-A96A9BB74B62}" presName="sibTrans" presStyleCnt="0"/>
      <dgm:spPr/>
    </dgm:pt>
    <dgm:pt modelId="{C3907A24-3242-4283-9C5A-5C7238F96C1A}" type="pres">
      <dgm:prSet presAssocID="{80F52EEC-6A89-48AC-9C65-0B5CC603613A}" presName="compNode" presStyleCnt="0"/>
      <dgm:spPr/>
    </dgm:pt>
    <dgm:pt modelId="{53F20AB6-218B-4AF3-BB4E-7A7DFFED167A}" type="pres">
      <dgm:prSet presAssocID="{80F52EEC-6A89-48AC-9C65-0B5CC603613A}" presName="iconBgRect" presStyleLbl="bgShp" presStyleIdx="1" presStyleCnt="2" custLinFactNeighborX="-3710" custLinFactNeighborY="-4172"/>
      <dgm:spPr/>
    </dgm:pt>
    <dgm:pt modelId="{1E1DFCF1-B596-4336-AD10-E01930A9ABB4}" type="pres">
      <dgm:prSet presAssocID="{80F52EEC-6A89-48AC-9C65-0B5CC60361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86F15111-BF22-4632-A976-3DF0F0D621ED}" type="pres">
      <dgm:prSet presAssocID="{80F52EEC-6A89-48AC-9C65-0B5CC603613A}" presName="spaceRect" presStyleCnt="0"/>
      <dgm:spPr/>
    </dgm:pt>
    <dgm:pt modelId="{80DE5423-C5C0-47A6-9570-5108305D5129}" type="pres">
      <dgm:prSet presAssocID="{80F52EEC-6A89-48AC-9C65-0B5CC603613A}" presName="textRect" presStyleLbl="revTx" presStyleIdx="1" presStyleCnt="2" custScaleX="246311" custLinFactNeighborX="-667" custLinFactNeighborY="-53746">
        <dgm:presLayoutVars>
          <dgm:chMax val="1"/>
          <dgm:chPref val="1"/>
        </dgm:presLayoutVars>
      </dgm:prSet>
      <dgm:spPr/>
    </dgm:pt>
  </dgm:ptLst>
  <dgm:cxnLst>
    <dgm:cxn modelId="{D445E21B-4E7B-4644-99F2-7F496339F347}" type="presOf" srcId="{EFDC94C0-607D-4AD5-90DB-9CBC395A9575}" destId="{5A7358B8-EB50-403E-B6B2-233BC008AB29}" srcOrd="0" destOrd="0" presId="urn:microsoft.com/office/officeart/2018/5/layout/IconCircleLabelList"/>
    <dgm:cxn modelId="{061BDE32-9EB5-4792-A743-EEEC622CD3DF}" type="presOf" srcId="{523818E4-2348-4F3B-A84A-235014AA2236}" destId="{00E2CCA7-8E5C-4230-8090-29F0DF1CCB55}" srcOrd="0" destOrd="0" presId="urn:microsoft.com/office/officeart/2018/5/layout/IconCircleLabelList"/>
    <dgm:cxn modelId="{8007D99A-32D9-4980-9B74-63DA6357FB66}" srcId="{523818E4-2348-4F3B-A84A-235014AA2236}" destId="{EFDC94C0-607D-4AD5-90DB-9CBC395A9575}" srcOrd="0" destOrd="0" parTransId="{BF4C9D15-ED8C-42AB-8823-9F70B20E491B}" sibTransId="{D295D9B9-0DF8-445E-9E7A-A96A9BB74B62}"/>
    <dgm:cxn modelId="{4F53E3AA-D30F-46A0-811F-9C1E99B41174}" srcId="{523818E4-2348-4F3B-A84A-235014AA2236}" destId="{80F52EEC-6A89-48AC-9C65-0B5CC603613A}" srcOrd="1" destOrd="0" parTransId="{7F3C5D98-E9E7-45E3-AD84-567306D2E832}" sibTransId="{4675E180-E984-4D7B-B2DE-591F3AD8134C}"/>
    <dgm:cxn modelId="{96B3F1B2-B497-4229-BE57-7F1FBDF378E3}" type="presOf" srcId="{80F52EEC-6A89-48AC-9C65-0B5CC603613A}" destId="{80DE5423-C5C0-47A6-9570-5108305D5129}" srcOrd="0" destOrd="0" presId="urn:microsoft.com/office/officeart/2018/5/layout/IconCircleLabelList"/>
    <dgm:cxn modelId="{520B67FB-45CE-42B7-81F6-0FF23CDB6690}" type="presParOf" srcId="{00E2CCA7-8E5C-4230-8090-29F0DF1CCB55}" destId="{1B5DDB70-C273-472A-B828-DF9EEE44630A}" srcOrd="0" destOrd="0" presId="urn:microsoft.com/office/officeart/2018/5/layout/IconCircleLabelList"/>
    <dgm:cxn modelId="{0620D465-EC75-46D2-AE5E-5D0C1BD32276}" type="presParOf" srcId="{1B5DDB70-C273-472A-B828-DF9EEE44630A}" destId="{BBA5391E-74DF-4C2D-AC8F-44E2269E5AA7}" srcOrd="0" destOrd="0" presId="urn:microsoft.com/office/officeart/2018/5/layout/IconCircleLabelList"/>
    <dgm:cxn modelId="{C3342C31-94CC-493D-B80C-0DB5E2873C7F}" type="presParOf" srcId="{1B5DDB70-C273-472A-B828-DF9EEE44630A}" destId="{D5FF20EC-3276-4FFC-A36A-A85012E8D70A}" srcOrd="1" destOrd="0" presId="urn:microsoft.com/office/officeart/2018/5/layout/IconCircleLabelList"/>
    <dgm:cxn modelId="{C2189D06-4016-48E1-AFD8-3DC0BCF607DB}" type="presParOf" srcId="{1B5DDB70-C273-472A-B828-DF9EEE44630A}" destId="{6E36252F-6272-4F0F-A52B-46C299F8ED60}" srcOrd="2" destOrd="0" presId="urn:microsoft.com/office/officeart/2018/5/layout/IconCircleLabelList"/>
    <dgm:cxn modelId="{1022173F-71CC-44C9-91B4-7AA2BCEDF664}" type="presParOf" srcId="{1B5DDB70-C273-472A-B828-DF9EEE44630A}" destId="{5A7358B8-EB50-403E-B6B2-233BC008AB29}" srcOrd="3" destOrd="0" presId="urn:microsoft.com/office/officeart/2018/5/layout/IconCircleLabelList"/>
    <dgm:cxn modelId="{A2BB28E4-8266-48C8-8941-A81844062911}" type="presParOf" srcId="{00E2CCA7-8E5C-4230-8090-29F0DF1CCB55}" destId="{AE5673D4-3C79-4DB3-A4DF-DCB354037151}" srcOrd="1" destOrd="0" presId="urn:microsoft.com/office/officeart/2018/5/layout/IconCircleLabelList"/>
    <dgm:cxn modelId="{4DBC702D-1F3F-4463-B461-A080CA13B921}" type="presParOf" srcId="{00E2CCA7-8E5C-4230-8090-29F0DF1CCB55}" destId="{C3907A24-3242-4283-9C5A-5C7238F96C1A}" srcOrd="2" destOrd="0" presId="urn:microsoft.com/office/officeart/2018/5/layout/IconCircleLabelList"/>
    <dgm:cxn modelId="{4FBD8952-6D82-4556-82A8-6AD632FA6CA9}" type="presParOf" srcId="{C3907A24-3242-4283-9C5A-5C7238F96C1A}" destId="{53F20AB6-218B-4AF3-BB4E-7A7DFFED167A}" srcOrd="0" destOrd="0" presId="urn:microsoft.com/office/officeart/2018/5/layout/IconCircleLabelList"/>
    <dgm:cxn modelId="{7B4A0783-855A-43FF-8F8A-51562C7EFACF}" type="presParOf" srcId="{C3907A24-3242-4283-9C5A-5C7238F96C1A}" destId="{1E1DFCF1-B596-4336-AD10-E01930A9ABB4}" srcOrd="1" destOrd="0" presId="urn:microsoft.com/office/officeart/2018/5/layout/IconCircleLabelList"/>
    <dgm:cxn modelId="{6E2AA55E-4E79-4E77-A18E-0F93672BF3D1}" type="presParOf" srcId="{C3907A24-3242-4283-9C5A-5C7238F96C1A}" destId="{86F15111-BF22-4632-A976-3DF0F0D621ED}" srcOrd="2" destOrd="0" presId="urn:microsoft.com/office/officeart/2018/5/layout/IconCircleLabelList"/>
    <dgm:cxn modelId="{51A94955-165C-4798-81D1-4B3C1D285188}" type="presParOf" srcId="{C3907A24-3242-4283-9C5A-5C7238F96C1A}" destId="{80DE5423-C5C0-47A6-9570-5108305D512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5434B-199A-4646-BC96-33CA580839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CA675B-CDA7-451B-8FEF-F632BE78E555}">
      <dgm:prSet/>
      <dgm:spPr/>
      <dgm:t>
        <a:bodyPr/>
        <a:lstStyle/>
        <a:p>
          <a:pPr>
            <a:lnSpc>
              <a:spcPct val="100000"/>
            </a:lnSpc>
          </a:pPr>
          <a:r>
            <a:rPr lang="en-IE" dirty="0">
              <a:latin typeface="Abadi" panose="020B0604020104020204" pitchFamily="34" charset="0"/>
            </a:rPr>
            <a:t>You cannot fail the Leaving Cert – You get your certificate regardless of how you perform.</a:t>
          </a:r>
          <a:endParaRPr lang="en-US" dirty="0">
            <a:latin typeface="Abadi" panose="020B0604020104020204" pitchFamily="34" charset="0"/>
          </a:endParaRPr>
        </a:p>
      </dgm:t>
    </dgm:pt>
    <dgm:pt modelId="{F0CE1FFC-E070-4475-A7A1-66DE45BC2BD0}" type="parTrans" cxnId="{ADAB3436-A860-4C39-B4EA-80BEDDF3AE46}">
      <dgm:prSet/>
      <dgm:spPr/>
      <dgm:t>
        <a:bodyPr/>
        <a:lstStyle/>
        <a:p>
          <a:endParaRPr lang="en-US"/>
        </a:p>
      </dgm:t>
    </dgm:pt>
    <dgm:pt modelId="{4F916C02-E39F-4373-AD06-BDE2FE890E7A}" type="sibTrans" cxnId="{ADAB3436-A860-4C39-B4EA-80BEDDF3AE46}">
      <dgm:prSet/>
      <dgm:spPr/>
      <dgm:t>
        <a:bodyPr/>
        <a:lstStyle/>
        <a:p>
          <a:endParaRPr lang="en-US"/>
        </a:p>
      </dgm:t>
    </dgm:pt>
    <dgm:pt modelId="{7994CB6C-4B6C-4596-BCAA-83C60F639746}">
      <dgm:prSet/>
      <dgm:spPr/>
      <dgm:t>
        <a:bodyPr/>
        <a:lstStyle/>
        <a:p>
          <a:pPr>
            <a:lnSpc>
              <a:spcPct val="100000"/>
            </a:lnSpc>
          </a:pPr>
          <a:r>
            <a:rPr lang="en-IE" dirty="0">
              <a:latin typeface="Abadi" panose="020B0604020104020204" pitchFamily="34" charset="0"/>
            </a:rPr>
            <a:t>You will require 6 recognised Leaving Cert subjects for entry to all Higher Education Institutions (HEI’s) Level 8 </a:t>
          </a:r>
          <a:r>
            <a:rPr lang="en-IE" dirty="0" err="1">
              <a:latin typeface="Abadi" panose="020B0604020104020204" pitchFamily="34" charset="0"/>
            </a:rPr>
            <a:t>Abinitio</a:t>
          </a:r>
          <a:r>
            <a:rPr lang="en-IE" dirty="0">
              <a:latin typeface="Abadi" panose="020B0604020104020204" pitchFamily="34" charset="0"/>
            </a:rPr>
            <a:t> Degrees. This is 3rd level college. You must meet minimum entry requirements, specific requirements if they apply.</a:t>
          </a:r>
          <a:endParaRPr lang="en-US" dirty="0">
            <a:latin typeface="Abadi" panose="020B0604020104020204" pitchFamily="34" charset="0"/>
          </a:endParaRPr>
        </a:p>
      </dgm:t>
    </dgm:pt>
    <dgm:pt modelId="{6516AEF4-CAC4-47DE-B848-C480F1F455E3}" type="parTrans" cxnId="{3884605D-DACC-4328-BECA-87403AD66003}">
      <dgm:prSet/>
      <dgm:spPr/>
      <dgm:t>
        <a:bodyPr/>
        <a:lstStyle/>
        <a:p>
          <a:endParaRPr lang="en-US"/>
        </a:p>
      </dgm:t>
    </dgm:pt>
    <dgm:pt modelId="{BE0B1FFF-AC4E-4415-9F62-974A9444A706}" type="sibTrans" cxnId="{3884605D-DACC-4328-BECA-87403AD66003}">
      <dgm:prSet/>
      <dgm:spPr/>
      <dgm:t>
        <a:bodyPr/>
        <a:lstStyle/>
        <a:p>
          <a:endParaRPr lang="en-US"/>
        </a:p>
      </dgm:t>
    </dgm:pt>
    <dgm:pt modelId="{4C91AA56-6ABF-4E9B-968F-AC250FB6C745}">
      <dgm:prSet/>
      <dgm:spPr/>
      <dgm:t>
        <a:bodyPr/>
        <a:lstStyle/>
        <a:p>
          <a:pPr>
            <a:lnSpc>
              <a:spcPct val="100000"/>
            </a:lnSpc>
          </a:pPr>
          <a:r>
            <a:rPr lang="en-IE" dirty="0">
              <a:latin typeface="Abadi" panose="020B0604020104020204" pitchFamily="34" charset="0"/>
            </a:rPr>
            <a:t>LCVP is not recognised as a Leaving Cert subject, but LCVP is recognised for LC points </a:t>
          </a:r>
          <a:r>
            <a:rPr lang="en-IE" u="sng" dirty="0">
              <a:latin typeface="Abadi" panose="020B0604020104020204" pitchFamily="34" charset="0"/>
            </a:rPr>
            <a:t>only.</a:t>
          </a:r>
          <a:endParaRPr lang="en-US" dirty="0">
            <a:latin typeface="Abadi" panose="020B0604020104020204" pitchFamily="34" charset="0"/>
          </a:endParaRPr>
        </a:p>
      </dgm:t>
    </dgm:pt>
    <dgm:pt modelId="{3798D76A-7200-4620-AC68-18F7E6BE2DF6}" type="parTrans" cxnId="{6F55991C-6703-4967-83B5-CD255AA8968D}">
      <dgm:prSet/>
      <dgm:spPr/>
      <dgm:t>
        <a:bodyPr/>
        <a:lstStyle/>
        <a:p>
          <a:endParaRPr lang="en-US"/>
        </a:p>
      </dgm:t>
    </dgm:pt>
    <dgm:pt modelId="{4419765D-5EBA-4294-AAC5-7AD2141E698B}" type="sibTrans" cxnId="{6F55991C-6703-4967-83B5-CD255AA8968D}">
      <dgm:prSet/>
      <dgm:spPr/>
      <dgm:t>
        <a:bodyPr/>
        <a:lstStyle/>
        <a:p>
          <a:endParaRPr lang="en-US"/>
        </a:p>
      </dgm:t>
    </dgm:pt>
    <dgm:pt modelId="{6224AFAB-296B-4C2F-BDBE-5FE312B48565}">
      <dgm:prSet/>
      <dgm:spPr/>
      <dgm:t>
        <a:bodyPr/>
        <a:lstStyle/>
        <a:p>
          <a:pPr>
            <a:lnSpc>
              <a:spcPct val="100000"/>
            </a:lnSpc>
          </a:pPr>
          <a:r>
            <a:rPr lang="en-IE" dirty="0">
              <a:latin typeface="Abadi" panose="020B0604020104020204" pitchFamily="34" charset="0"/>
            </a:rPr>
            <a:t>Top 6 subject grades in Leaving Cert are counted for points at Honours and Ordinary Level and Common Level (LCVP)</a:t>
          </a:r>
          <a:endParaRPr lang="en-US" dirty="0">
            <a:latin typeface="Abadi" panose="020B0604020104020204" pitchFamily="34" charset="0"/>
          </a:endParaRPr>
        </a:p>
      </dgm:t>
    </dgm:pt>
    <dgm:pt modelId="{65D3D455-4694-45BC-B624-C67DADEC60D3}" type="parTrans" cxnId="{AABFBE9C-6B96-4B96-8FCC-0A13E27F3127}">
      <dgm:prSet/>
      <dgm:spPr/>
      <dgm:t>
        <a:bodyPr/>
        <a:lstStyle/>
        <a:p>
          <a:endParaRPr lang="en-US"/>
        </a:p>
      </dgm:t>
    </dgm:pt>
    <dgm:pt modelId="{03264CDB-7B9E-48BD-B91F-562C27013C72}" type="sibTrans" cxnId="{AABFBE9C-6B96-4B96-8FCC-0A13E27F3127}">
      <dgm:prSet/>
      <dgm:spPr/>
      <dgm:t>
        <a:bodyPr/>
        <a:lstStyle/>
        <a:p>
          <a:endParaRPr lang="en-US"/>
        </a:p>
      </dgm:t>
    </dgm:pt>
    <dgm:pt modelId="{2A5DA512-9FDA-4388-8465-C4E3C1C1CF49}" type="pres">
      <dgm:prSet presAssocID="{2FA5434B-199A-4646-BC96-33CA580839F6}" presName="root" presStyleCnt="0">
        <dgm:presLayoutVars>
          <dgm:dir/>
          <dgm:resizeHandles val="exact"/>
        </dgm:presLayoutVars>
      </dgm:prSet>
      <dgm:spPr/>
    </dgm:pt>
    <dgm:pt modelId="{B86F2479-CADD-41F4-B170-BB4A8A4C7F2A}" type="pres">
      <dgm:prSet presAssocID="{10CA675B-CDA7-451B-8FEF-F632BE78E555}" presName="compNode" presStyleCnt="0"/>
      <dgm:spPr/>
    </dgm:pt>
    <dgm:pt modelId="{4868E7D3-42B0-4D93-9B1E-82D13D67EEDC}" type="pres">
      <dgm:prSet presAssocID="{10CA675B-CDA7-451B-8FEF-F632BE78E555}" presName="bgRect" presStyleLbl="bgShp" presStyleIdx="0" presStyleCnt="4" custLinFactNeighborY="-16480"/>
      <dgm:spPr/>
    </dgm:pt>
    <dgm:pt modelId="{8311BEE5-C816-4411-9548-3971A553BFAF}" type="pres">
      <dgm:prSet presAssocID="{10CA675B-CDA7-451B-8FEF-F632BE78E555}"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iploma"/>
        </a:ext>
      </dgm:extLst>
    </dgm:pt>
    <dgm:pt modelId="{E99F14B2-76B7-446D-9E1A-AA3D48C61E16}" type="pres">
      <dgm:prSet presAssocID="{10CA675B-CDA7-451B-8FEF-F632BE78E555}" presName="spaceRect" presStyleCnt="0"/>
      <dgm:spPr/>
    </dgm:pt>
    <dgm:pt modelId="{E43CC5CE-6354-43A0-AC10-980D96D99041}" type="pres">
      <dgm:prSet presAssocID="{10CA675B-CDA7-451B-8FEF-F632BE78E555}" presName="parTx" presStyleLbl="revTx" presStyleIdx="0" presStyleCnt="4">
        <dgm:presLayoutVars>
          <dgm:chMax val="0"/>
          <dgm:chPref val="0"/>
        </dgm:presLayoutVars>
      </dgm:prSet>
      <dgm:spPr/>
    </dgm:pt>
    <dgm:pt modelId="{F0F88B46-EBB7-4EEA-99E6-1036E858DCFC}" type="pres">
      <dgm:prSet presAssocID="{4F916C02-E39F-4373-AD06-BDE2FE890E7A}" presName="sibTrans" presStyleCnt="0"/>
      <dgm:spPr/>
    </dgm:pt>
    <dgm:pt modelId="{877E2E89-AE9F-4D51-975E-DE333A86F078}" type="pres">
      <dgm:prSet presAssocID="{7994CB6C-4B6C-4596-BCAA-83C60F639746}" presName="compNode" presStyleCnt="0"/>
      <dgm:spPr/>
    </dgm:pt>
    <dgm:pt modelId="{F5B47AE1-6AB7-48B8-B815-2F23FA84767D}" type="pres">
      <dgm:prSet presAssocID="{7994CB6C-4B6C-4596-BCAA-83C60F639746}" presName="bgRect" presStyleLbl="bgShp" presStyleIdx="1" presStyleCnt="4"/>
      <dgm:spPr/>
    </dgm:pt>
    <dgm:pt modelId="{AD735CF7-7186-43E5-96AC-CA42DAC070E1}" type="pres">
      <dgm:prSet presAssocID="{7994CB6C-4B6C-4596-BCAA-83C60F639746}"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iploma Roll"/>
        </a:ext>
      </dgm:extLst>
    </dgm:pt>
    <dgm:pt modelId="{EA9549E5-709A-4110-B42E-DDACF87A8DA5}" type="pres">
      <dgm:prSet presAssocID="{7994CB6C-4B6C-4596-BCAA-83C60F639746}" presName="spaceRect" presStyleCnt="0"/>
      <dgm:spPr/>
    </dgm:pt>
    <dgm:pt modelId="{D443E543-3768-4808-BABF-B0E294604E51}" type="pres">
      <dgm:prSet presAssocID="{7994CB6C-4B6C-4596-BCAA-83C60F639746}" presName="parTx" presStyleLbl="revTx" presStyleIdx="1" presStyleCnt="4">
        <dgm:presLayoutVars>
          <dgm:chMax val="0"/>
          <dgm:chPref val="0"/>
        </dgm:presLayoutVars>
      </dgm:prSet>
      <dgm:spPr/>
    </dgm:pt>
    <dgm:pt modelId="{F3F313E3-9F21-444A-B67D-2C236471D5A2}" type="pres">
      <dgm:prSet presAssocID="{BE0B1FFF-AC4E-4415-9F62-974A9444A706}" presName="sibTrans" presStyleCnt="0"/>
      <dgm:spPr/>
    </dgm:pt>
    <dgm:pt modelId="{1C8F2CCE-890D-4467-8A43-DC053E47E0E2}" type="pres">
      <dgm:prSet presAssocID="{4C91AA56-6ABF-4E9B-968F-AC250FB6C745}" presName="compNode" presStyleCnt="0"/>
      <dgm:spPr/>
    </dgm:pt>
    <dgm:pt modelId="{84DCD7F7-E2C7-474A-AD38-E2BB42967FD3}" type="pres">
      <dgm:prSet presAssocID="{4C91AA56-6ABF-4E9B-968F-AC250FB6C745}" presName="bgRect" presStyleLbl="bgShp" presStyleIdx="2" presStyleCnt="4"/>
      <dgm:spPr/>
    </dgm:pt>
    <dgm:pt modelId="{917FA73C-F5C1-42F2-B51C-743D25EC9E47}" type="pres">
      <dgm:prSet presAssocID="{4C91AA56-6ABF-4E9B-968F-AC250FB6C745}" presName="iconRect" presStyleLbl="nod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a:ext>
      </dgm:extLst>
    </dgm:pt>
    <dgm:pt modelId="{F12AC392-715F-492D-9D26-1DEE09A3152B}" type="pres">
      <dgm:prSet presAssocID="{4C91AA56-6ABF-4E9B-968F-AC250FB6C745}" presName="spaceRect" presStyleCnt="0"/>
      <dgm:spPr/>
    </dgm:pt>
    <dgm:pt modelId="{920B4034-0F00-48DE-8C6C-59B73FE2371F}" type="pres">
      <dgm:prSet presAssocID="{4C91AA56-6ABF-4E9B-968F-AC250FB6C745}" presName="parTx" presStyleLbl="revTx" presStyleIdx="2" presStyleCnt="4">
        <dgm:presLayoutVars>
          <dgm:chMax val="0"/>
          <dgm:chPref val="0"/>
        </dgm:presLayoutVars>
      </dgm:prSet>
      <dgm:spPr/>
    </dgm:pt>
    <dgm:pt modelId="{9EC1C251-A99C-40D9-844C-6EBF3DFBD406}" type="pres">
      <dgm:prSet presAssocID="{4419765D-5EBA-4294-AAC5-7AD2141E698B}" presName="sibTrans" presStyleCnt="0"/>
      <dgm:spPr/>
    </dgm:pt>
    <dgm:pt modelId="{BE23A0E8-D904-4CB2-AE52-6F5E13EBA097}" type="pres">
      <dgm:prSet presAssocID="{6224AFAB-296B-4C2F-BDBE-5FE312B48565}" presName="compNode" presStyleCnt="0"/>
      <dgm:spPr/>
    </dgm:pt>
    <dgm:pt modelId="{6FA5927F-AE55-44F8-9586-4E90CA38E747}" type="pres">
      <dgm:prSet presAssocID="{6224AFAB-296B-4C2F-BDBE-5FE312B48565}" presName="bgRect" presStyleLbl="bgShp" presStyleIdx="3" presStyleCnt="4" custScaleY="95960" custLinFactNeighborX="770" custLinFactNeighborY="-19438"/>
      <dgm:spPr/>
    </dgm:pt>
    <dgm:pt modelId="{7036E31A-5729-4B5E-9685-441DDFFCC73A}" type="pres">
      <dgm:prSet presAssocID="{6224AFAB-296B-4C2F-BDBE-5FE312B48565}" presName="iconRect" presStyleLbl="nod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oks"/>
        </a:ext>
      </dgm:extLst>
    </dgm:pt>
    <dgm:pt modelId="{6AE8A9F1-F169-4099-9EF1-B85B6B9C7FAF}" type="pres">
      <dgm:prSet presAssocID="{6224AFAB-296B-4C2F-BDBE-5FE312B48565}" presName="spaceRect" presStyleCnt="0"/>
      <dgm:spPr/>
    </dgm:pt>
    <dgm:pt modelId="{654BA5DB-5A46-4B2C-95BA-E29735BBE907}" type="pres">
      <dgm:prSet presAssocID="{6224AFAB-296B-4C2F-BDBE-5FE312B48565}" presName="parTx" presStyleLbl="revTx" presStyleIdx="3" presStyleCnt="4">
        <dgm:presLayoutVars>
          <dgm:chMax val="0"/>
          <dgm:chPref val="0"/>
        </dgm:presLayoutVars>
      </dgm:prSet>
      <dgm:spPr/>
    </dgm:pt>
  </dgm:ptLst>
  <dgm:cxnLst>
    <dgm:cxn modelId="{6F55991C-6703-4967-83B5-CD255AA8968D}" srcId="{2FA5434B-199A-4646-BC96-33CA580839F6}" destId="{4C91AA56-6ABF-4E9B-968F-AC250FB6C745}" srcOrd="2" destOrd="0" parTransId="{3798D76A-7200-4620-AC68-18F7E6BE2DF6}" sibTransId="{4419765D-5EBA-4294-AAC5-7AD2141E698B}"/>
    <dgm:cxn modelId="{99242020-C925-45FE-95D8-203666C805CF}" type="presOf" srcId="{2FA5434B-199A-4646-BC96-33CA580839F6}" destId="{2A5DA512-9FDA-4388-8465-C4E3C1C1CF49}" srcOrd="0" destOrd="0" presId="urn:microsoft.com/office/officeart/2018/2/layout/IconVerticalSolidList"/>
    <dgm:cxn modelId="{ADAB3436-A860-4C39-B4EA-80BEDDF3AE46}" srcId="{2FA5434B-199A-4646-BC96-33CA580839F6}" destId="{10CA675B-CDA7-451B-8FEF-F632BE78E555}" srcOrd="0" destOrd="0" parTransId="{F0CE1FFC-E070-4475-A7A1-66DE45BC2BD0}" sibTransId="{4F916C02-E39F-4373-AD06-BDE2FE890E7A}"/>
    <dgm:cxn modelId="{3884605D-DACC-4328-BECA-87403AD66003}" srcId="{2FA5434B-199A-4646-BC96-33CA580839F6}" destId="{7994CB6C-4B6C-4596-BCAA-83C60F639746}" srcOrd="1" destOrd="0" parTransId="{6516AEF4-CAC4-47DE-B848-C480F1F455E3}" sibTransId="{BE0B1FFF-AC4E-4415-9F62-974A9444A706}"/>
    <dgm:cxn modelId="{31E07D59-9A3B-47E9-ABFB-D2F772924112}" type="presOf" srcId="{4C91AA56-6ABF-4E9B-968F-AC250FB6C745}" destId="{920B4034-0F00-48DE-8C6C-59B73FE2371F}" srcOrd="0" destOrd="0" presId="urn:microsoft.com/office/officeart/2018/2/layout/IconVerticalSolidList"/>
    <dgm:cxn modelId="{37707B80-E27E-47D0-ACD8-A349AE9C84F3}" type="presOf" srcId="{6224AFAB-296B-4C2F-BDBE-5FE312B48565}" destId="{654BA5DB-5A46-4B2C-95BA-E29735BBE907}" srcOrd="0" destOrd="0" presId="urn:microsoft.com/office/officeart/2018/2/layout/IconVerticalSolidList"/>
    <dgm:cxn modelId="{AABFBE9C-6B96-4B96-8FCC-0A13E27F3127}" srcId="{2FA5434B-199A-4646-BC96-33CA580839F6}" destId="{6224AFAB-296B-4C2F-BDBE-5FE312B48565}" srcOrd="3" destOrd="0" parTransId="{65D3D455-4694-45BC-B624-C67DADEC60D3}" sibTransId="{03264CDB-7B9E-48BD-B91F-562C27013C72}"/>
    <dgm:cxn modelId="{873315D0-A658-4709-842A-4F812AC63CB6}" type="presOf" srcId="{10CA675B-CDA7-451B-8FEF-F632BE78E555}" destId="{E43CC5CE-6354-43A0-AC10-980D96D99041}" srcOrd="0" destOrd="0" presId="urn:microsoft.com/office/officeart/2018/2/layout/IconVerticalSolidList"/>
    <dgm:cxn modelId="{D3A411D5-1622-4AE5-B847-77EB99966BDD}" type="presOf" srcId="{7994CB6C-4B6C-4596-BCAA-83C60F639746}" destId="{D443E543-3768-4808-BABF-B0E294604E51}" srcOrd="0" destOrd="0" presId="urn:microsoft.com/office/officeart/2018/2/layout/IconVerticalSolidList"/>
    <dgm:cxn modelId="{4E640900-3738-4D7B-9C8A-BF7065657349}" type="presParOf" srcId="{2A5DA512-9FDA-4388-8465-C4E3C1C1CF49}" destId="{B86F2479-CADD-41F4-B170-BB4A8A4C7F2A}" srcOrd="0" destOrd="0" presId="urn:microsoft.com/office/officeart/2018/2/layout/IconVerticalSolidList"/>
    <dgm:cxn modelId="{2A7E0481-8F5F-4E2A-9248-E3299BDBFBFB}" type="presParOf" srcId="{B86F2479-CADD-41F4-B170-BB4A8A4C7F2A}" destId="{4868E7D3-42B0-4D93-9B1E-82D13D67EEDC}" srcOrd="0" destOrd="0" presId="urn:microsoft.com/office/officeart/2018/2/layout/IconVerticalSolidList"/>
    <dgm:cxn modelId="{2BAD7716-1904-45B2-8CB6-9ED0D17D7659}" type="presParOf" srcId="{B86F2479-CADD-41F4-B170-BB4A8A4C7F2A}" destId="{8311BEE5-C816-4411-9548-3971A553BFAF}" srcOrd="1" destOrd="0" presId="urn:microsoft.com/office/officeart/2018/2/layout/IconVerticalSolidList"/>
    <dgm:cxn modelId="{B16CFE5F-65F8-4ABE-9254-6CE4052D649A}" type="presParOf" srcId="{B86F2479-CADD-41F4-B170-BB4A8A4C7F2A}" destId="{E99F14B2-76B7-446D-9E1A-AA3D48C61E16}" srcOrd="2" destOrd="0" presId="urn:microsoft.com/office/officeart/2018/2/layout/IconVerticalSolidList"/>
    <dgm:cxn modelId="{90A97FA6-C0FF-4D4A-8EBC-B112CB0026F4}" type="presParOf" srcId="{B86F2479-CADD-41F4-B170-BB4A8A4C7F2A}" destId="{E43CC5CE-6354-43A0-AC10-980D96D99041}" srcOrd="3" destOrd="0" presId="urn:microsoft.com/office/officeart/2018/2/layout/IconVerticalSolidList"/>
    <dgm:cxn modelId="{2B78ABA3-C741-4ABC-96EF-BFC3086AB6F2}" type="presParOf" srcId="{2A5DA512-9FDA-4388-8465-C4E3C1C1CF49}" destId="{F0F88B46-EBB7-4EEA-99E6-1036E858DCFC}" srcOrd="1" destOrd="0" presId="urn:microsoft.com/office/officeart/2018/2/layout/IconVerticalSolidList"/>
    <dgm:cxn modelId="{0F807C54-8D3D-4F62-AF4F-B6FE49D7DBF5}" type="presParOf" srcId="{2A5DA512-9FDA-4388-8465-C4E3C1C1CF49}" destId="{877E2E89-AE9F-4D51-975E-DE333A86F078}" srcOrd="2" destOrd="0" presId="urn:microsoft.com/office/officeart/2018/2/layout/IconVerticalSolidList"/>
    <dgm:cxn modelId="{34919A88-EDC0-4FF3-A01A-E202CFC4C7E4}" type="presParOf" srcId="{877E2E89-AE9F-4D51-975E-DE333A86F078}" destId="{F5B47AE1-6AB7-48B8-B815-2F23FA84767D}" srcOrd="0" destOrd="0" presId="urn:microsoft.com/office/officeart/2018/2/layout/IconVerticalSolidList"/>
    <dgm:cxn modelId="{EAB04D54-2C69-4B05-97E2-FA36AC5FC55A}" type="presParOf" srcId="{877E2E89-AE9F-4D51-975E-DE333A86F078}" destId="{AD735CF7-7186-43E5-96AC-CA42DAC070E1}" srcOrd="1" destOrd="0" presId="urn:microsoft.com/office/officeart/2018/2/layout/IconVerticalSolidList"/>
    <dgm:cxn modelId="{F8872C2E-2CAB-4EE8-BCD6-D155B8F025B9}" type="presParOf" srcId="{877E2E89-AE9F-4D51-975E-DE333A86F078}" destId="{EA9549E5-709A-4110-B42E-DDACF87A8DA5}" srcOrd="2" destOrd="0" presId="urn:microsoft.com/office/officeart/2018/2/layout/IconVerticalSolidList"/>
    <dgm:cxn modelId="{353956EA-3A2C-4BB8-8895-A5DA9A377BF3}" type="presParOf" srcId="{877E2E89-AE9F-4D51-975E-DE333A86F078}" destId="{D443E543-3768-4808-BABF-B0E294604E51}" srcOrd="3" destOrd="0" presId="urn:microsoft.com/office/officeart/2018/2/layout/IconVerticalSolidList"/>
    <dgm:cxn modelId="{9518B3B5-A5E8-4AF2-AD29-2FFFE2AA419F}" type="presParOf" srcId="{2A5DA512-9FDA-4388-8465-C4E3C1C1CF49}" destId="{F3F313E3-9F21-444A-B67D-2C236471D5A2}" srcOrd="3" destOrd="0" presId="urn:microsoft.com/office/officeart/2018/2/layout/IconVerticalSolidList"/>
    <dgm:cxn modelId="{4584BEC2-3F90-48DB-BFBE-055C1A47FE3A}" type="presParOf" srcId="{2A5DA512-9FDA-4388-8465-C4E3C1C1CF49}" destId="{1C8F2CCE-890D-4467-8A43-DC053E47E0E2}" srcOrd="4" destOrd="0" presId="urn:microsoft.com/office/officeart/2018/2/layout/IconVerticalSolidList"/>
    <dgm:cxn modelId="{95516F90-DCAB-4008-9AB4-3EF6601945BD}" type="presParOf" srcId="{1C8F2CCE-890D-4467-8A43-DC053E47E0E2}" destId="{84DCD7F7-E2C7-474A-AD38-E2BB42967FD3}" srcOrd="0" destOrd="0" presId="urn:microsoft.com/office/officeart/2018/2/layout/IconVerticalSolidList"/>
    <dgm:cxn modelId="{E10D37B2-86F8-408D-BE9F-B55E1D6C1F4B}" type="presParOf" srcId="{1C8F2CCE-890D-4467-8A43-DC053E47E0E2}" destId="{917FA73C-F5C1-42F2-B51C-743D25EC9E47}" srcOrd="1" destOrd="0" presId="urn:microsoft.com/office/officeart/2018/2/layout/IconVerticalSolidList"/>
    <dgm:cxn modelId="{33DE4FE5-CA7B-4FE9-B18E-83187EED0CD2}" type="presParOf" srcId="{1C8F2CCE-890D-4467-8A43-DC053E47E0E2}" destId="{F12AC392-715F-492D-9D26-1DEE09A3152B}" srcOrd="2" destOrd="0" presId="urn:microsoft.com/office/officeart/2018/2/layout/IconVerticalSolidList"/>
    <dgm:cxn modelId="{BD2E50A2-F535-4A1A-88FB-679296025572}" type="presParOf" srcId="{1C8F2CCE-890D-4467-8A43-DC053E47E0E2}" destId="{920B4034-0F00-48DE-8C6C-59B73FE2371F}" srcOrd="3" destOrd="0" presId="urn:microsoft.com/office/officeart/2018/2/layout/IconVerticalSolidList"/>
    <dgm:cxn modelId="{74840A05-1984-43CC-AF23-A27964D7B1B9}" type="presParOf" srcId="{2A5DA512-9FDA-4388-8465-C4E3C1C1CF49}" destId="{9EC1C251-A99C-40D9-844C-6EBF3DFBD406}" srcOrd="5" destOrd="0" presId="urn:microsoft.com/office/officeart/2018/2/layout/IconVerticalSolidList"/>
    <dgm:cxn modelId="{BA39F7BE-3E89-4BFD-9231-969241B1B163}" type="presParOf" srcId="{2A5DA512-9FDA-4388-8465-C4E3C1C1CF49}" destId="{BE23A0E8-D904-4CB2-AE52-6F5E13EBA097}" srcOrd="6" destOrd="0" presId="urn:microsoft.com/office/officeart/2018/2/layout/IconVerticalSolidList"/>
    <dgm:cxn modelId="{97D10A8F-A162-4189-A188-F7ECA80F9979}" type="presParOf" srcId="{BE23A0E8-D904-4CB2-AE52-6F5E13EBA097}" destId="{6FA5927F-AE55-44F8-9586-4E90CA38E747}" srcOrd="0" destOrd="0" presId="urn:microsoft.com/office/officeart/2018/2/layout/IconVerticalSolidList"/>
    <dgm:cxn modelId="{EE0E7238-B0CB-4EA3-9629-71D3849AAE11}" type="presParOf" srcId="{BE23A0E8-D904-4CB2-AE52-6F5E13EBA097}" destId="{7036E31A-5729-4B5E-9685-441DDFFCC73A}" srcOrd="1" destOrd="0" presId="urn:microsoft.com/office/officeart/2018/2/layout/IconVerticalSolidList"/>
    <dgm:cxn modelId="{3AA16697-2930-4F42-BAE4-3B77F4F59CA0}" type="presParOf" srcId="{BE23A0E8-D904-4CB2-AE52-6F5E13EBA097}" destId="{6AE8A9F1-F169-4099-9EF1-B85B6B9C7FAF}" srcOrd="2" destOrd="0" presId="urn:microsoft.com/office/officeart/2018/2/layout/IconVerticalSolidList"/>
    <dgm:cxn modelId="{B0F2C2FC-B0D4-415B-843F-1AFAF2BC7892}" type="presParOf" srcId="{BE23A0E8-D904-4CB2-AE52-6F5E13EBA097}" destId="{654BA5DB-5A46-4B2C-95BA-E29735BBE9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8DC60-5CF4-4962-BF7D-17B6ADDA3E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EF5AF0A-F42A-40A4-AC6B-0EFB27361374}">
      <dgm:prSet custT="1"/>
      <dgm:spPr/>
      <dgm:t>
        <a:bodyPr/>
        <a:lstStyle/>
        <a:p>
          <a:r>
            <a:rPr lang="en-IE" sz="2400" u="sng" dirty="0">
              <a:latin typeface="Abadi" panose="020B0604020104020204" pitchFamily="34" charset="0"/>
            </a:rPr>
            <a:t>Points for LCVP</a:t>
          </a:r>
          <a:r>
            <a:rPr lang="en-IE" sz="2400" dirty="0">
              <a:latin typeface="Abadi" panose="020B0604020104020204" pitchFamily="34" charset="0"/>
            </a:rPr>
            <a:t> Common Level (see LCVP section)</a:t>
          </a:r>
          <a:endParaRPr lang="en-US" sz="2400" dirty="0">
            <a:latin typeface="Abadi" panose="020B0604020104020204" pitchFamily="34" charset="0"/>
          </a:endParaRPr>
        </a:p>
      </dgm:t>
    </dgm:pt>
    <dgm:pt modelId="{7CAED42A-38CB-44BF-B04C-212A3F7A81D7}" type="parTrans" cxnId="{E8488BBE-4D46-4C1D-99B2-A96D1753B0BB}">
      <dgm:prSet/>
      <dgm:spPr/>
      <dgm:t>
        <a:bodyPr/>
        <a:lstStyle/>
        <a:p>
          <a:endParaRPr lang="en-US"/>
        </a:p>
      </dgm:t>
    </dgm:pt>
    <dgm:pt modelId="{B7A4B484-ADE8-4307-991C-DB9B1E4412D0}" type="sibTrans" cxnId="{E8488BBE-4D46-4C1D-99B2-A96D1753B0BB}">
      <dgm:prSet/>
      <dgm:spPr/>
      <dgm:t>
        <a:bodyPr/>
        <a:lstStyle/>
        <a:p>
          <a:endParaRPr lang="en-US"/>
        </a:p>
      </dgm:t>
    </dgm:pt>
    <dgm:pt modelId="{3AA8574E-6170-4F3B-A4D7-962111330245}">
      <dgm:prSet custT="1"/>
      <dgm:spPr/>
      <dgm:t>
        <a:bodyPr/>
        <a:lstStyle/>
        <a:p>
          <a:r>
            <a:rPr lang="en-IE" sz="2400" dirty="0">
              <a:latin typeface="Abadi" panose="020B0604020104020204" pitchFamily="34" charset="0"/>
            </a:rPr>
            <a:t>Up to 44 points difference between an Honours (H) and Ordinary (O) level paper</a:t>
          </a:r>
          <a:endParaRPr lang="en-US" sz="2400" dirty="0">
            <a:latin typeface="Abadi" panose="020B0604020104020204" pitchFamily="34" charset="0"/>
          </a:endParaRPr>
        </a:p>
      </dgm:t>
    </dgm:pt>
    <dgm:pt modelId="{AAB39A09-EDB8-473A-936D-F4DABC831AA8}" type="parTrans" cxnId="{A9C1F544-A817-428B-9CDF-57F53433B91C}">
      <dgm:prSet/>
      <dgm:spPr/>
      <dgm:t>
        <a:bodyPr/>
        <a:lstStyle/>
        <a:p>
          <a:endParaRPr lang="en-US"/>
        </a:p>
      </dgm:t>
    </dgm:pt>
    <dgm:pt modelId="{9D5E973A-C1FD-4BA8-8DB0-8C5304D5186C}" type="sibTrans" cxnId="{A9C1F544-A817-428B-9CDF-57F53433B91C}">
      <dgm:prSet/>
      <dgm:spPr/>
      <dgm:t>
        <a:bodyPr/>
        <a:lstStyle/>
        <a:p>
          <a:endParaRPr lang="en-US"/>
        </a:p>
      </dgm:t>
    </dgm:pt>
    <dgm:pt modelId="{CFC185C2-DEA4-41FB-81A9-95E9C1F6B402}">
      <dgm:prSet custT="1"/>
      <dgm:spPr/>
      <dgm:t>
        <a:bodyPr/>
        <a:lstStyle/>
        <a:p>
          <a:r>
            <a:rPr lang="en-IE" sz="2400" b="1" u="sng" dirty="0">
              <a:latin typeface="Abadi" panose="020B0604020104020204" pitchFamily="34" charset="0"/>
            </a:rPr>
            <a:t>Points for a H7</a:t>
          </a:r>
          <a:r>
            <a:rPr lang="en-IE" sz="2400" b="1" dirty="0">
              <a:latin typeface="Abadi" panose="020B0604020104020204" pitchFamily="34" charset="0"/>
            </a:rPr>
            <a:t>, regarded as a pass grade (30-39%) </a:t>
          </a:r>
          <a:endParaRPr lang="en-US" sz="2400" b="1" dirty="0">
            <a:latin typeface="Abadi" panose="020B0604020104020204" pitchFamily="34" charset="0"/>
          </a:endParaRPr>
        </a:p>
      </dgm:t>
    </dgm:pt>
    <dgm:pt modelId="{307F31FD-CEA4-41F9-9E19-0EFA78A86FA9}" type="parTrans" cxnId="{23A703B9-E20F-4510-97AA-E8F0A07F3BE9}">
      <dgm:prSet/>
      <dgm:spPr/>
      <dgm:t>
        <a:bodyPr/>
        <a:lstStyle/>
        <a:p>
          <a:endParaRPr lang="en-US"/>
        </a:p>
      </dgm:t>
    </dgm:pt>
    <dgm:pt modelId="{0967C39D-EF81-44E3-AED8-C958C46D0B78}" type="sibTrans" cxnId="{23A703B9-E20F-4510-97AA-E8F0A07F3BE9}">
      <dgm:prSet/>
      <dgm:spPr/>
      <dgm:t>
        <a:bodyPr/>
        <a:lstStyle/>
        <a:p>
          <a:endParaRPr lang="en-US"/>
        </a:p>
      </dgm:t>
    </dgm:pt>
    <dgm:pt modelId="{AEC759FA-EE76-46D6-B3F7-BC05AB77A1F9}">
      <dgm:prSet custT="1"/>
      <dgm:spPr/>
      <dgm:t>
        <a:bodyPr/>
        <a:lstStyle/>
        <a:p>
          <a:r>
            <a:rPr lang="en-IE" sz="2400" dirty="0">
              <a:latin typeface="Abadi" panose="020B0604020104020204" pitchFamily="34" charset="0"/>
            </a:rPr>
            <a:t>25 bonus points for Honours Maths  (H1-H6 only)</a:t>
          </a:r>
          <a:endParaRPr lang="en-US" sz="2400" dirty="0">
            <a:latin typeface="Abadi" panose="020B0604020104020204" pitchFamily="34" charset="0"/>
          </a:endParaRPr>
        </a:p>
      </dgm:t>
    </dgm:pt>
    <dgm:pt modelId="{2A9CF234-345A-4BF6-A347-AA8B1033F60A}" type="parTrans" cxnId="{592675B2-284D-4786-8C35-A2C0F65B1163}">
      <dgm:prSet/>
      <dgm:spPr/>
      <dgm:t>
        <a:bodyPr/>
        <a:lstStyle/>
        <a:p>
          <a:endParaRPr lang="en-US"/>
        </a:p>
      </dgm:t>
    </dgm:pt>
    <dgm:pt modelId="{FB2C1BE4-BEB4-4AB7-B268-2BB8F4CE545E}" type="sibTrans" cxnId="{592675B2-284D-4786-8C35-A2C0F65B1163}">
      <dgm:prSet/>
      <dgm:spPr/>
      <dgm:t>
        <a:bodyPr/>
        <a:lstStyle/>
        <a:p>
          <a:endParaRPr lang="en-US"/>
        </a:p>
      </dgm:t>
    </dgm:pt>
    <dgm:pt modelId="{5ADAFF31-F4AC-472B-B69F-FA2B6EBDED49}">
      <dgm:prSet custT="1"/>
      <dgm:spPr/>
      <dgm:t>
        <a:bodyPr/>
        <a:lstStyle/>
        <a:p>
          <a:r>
            <a:rPr lang="en-IE" sz="2400" dirty="0">
              <a:latin typeface="Abadi" panose="020B0604020104020204" pitchFamily="34" charset="0"/>
            </a:rPr>
            <a:t>Foundation Level Maths – will meet </a:t>
          </a:r>
          <a:r>
            <a:rPr lang="en-IE" sz="2400" i="1" dirty="0">
              <a:latin typeface="Abadi" panose="020B0604020104020204" pitchFamily="34" charset="0"/>
            </a:rPr>
            <a:t>some</a:t>
          </a:r>
          <a:r>
            <a:rPr lang="en-IE" sz="2400" dirty="0">
              <a:latin typeface="Abadi" panose="020B0604020104020204" pitchFamily="34" charset="0"/>
            </a:rPr>
            <a:t> course requirements and a small number will allow points. </a:t>
          </a:r>
          <a:r>
            <a:rPr lang="en-IE" sz="2600" dirty="0">
              <a:latin typeface="Abadi" panose="020B0604020104020204" pitchFamily="34" charset="0"/>
            </a:rPr>
            <a:t> </a:t>
          </a:r>
          <a:endParaRPr lang="en-US" sz="2600" dirty="0">
            <a:latin typeface="Abadi" panose="020B0604020104020204" pitchFamily="34" charset="0"/>
          </a:endParaRPr>
        </a:p>
      </dgm:t>
    </dgm:pt>
    <dgm:pt modelId="{B4A190FD-FAA7-46B5-A3B0-8E7E1F2DB8DE}" type="parTrans" cxnId="{BA50FF45-E72C-41A0-9024-8B5032D2381E}">
      <dgm:prSet/>
      <dgm:spPr/>
      <dgm:t>
        <a:bodyPr/>
        <a:lstStyle/>
        <a:p>
          <a:endParaRPr lang="en-US"/>
        </a:p>
      </dgm:t>
    </dgm:pt>
    <dgm:pt modelId="{E6F29B17-57AA-4509-A04C-8E389512020F}" type="sibTrans" cxnId="{BA50FF45-E72C-41A0-9024-8B5032D2381E}">
      <dgm:prSet/>
      <dgm:spPr/>
      <dgm:t>
        <a:bodyPr/>
        <a:lstStyle/>
        <a:p>
          <a:endParaRPr lang="en-US"/>
        </a:p>
      </dgm:t>
    </dgm:pt>
    <dgm:pt modelId="{6967BD56-9743-45D8-83BF-2EF9886E3007}" type="pres">
      <dgm:prSet presAssocID="{D018DC60-5CF4-4962-BF7D-17B6ADDA3E5F}" presName="vert0" presStyleCnt="0">
        <dgm:presLayoutVars>
          <dgm:dir/>
          <dgm:animOne val="branch"/>
          <dgm:animLvl val="lvl"/>
        </dgm:presLayoutVars>
      </dgm:prSet>
      <dgm:spPr/>
    </dgm:pt>
    <dgm:pt modelId="{9B2B53AA-4A93-4B40-9E58-EA1FF83CB2E3}" type="pres">
      <dgm:prSet presAssocID="{BEF5AF0A-F42A-40A4-AC6B-0EFB27361374}" presName="thickLine" presStyleLbl="alignNode1" presStyleIdx="0" presStyleCnt="5"/>
      <dgm:spPr/>
    </dgm:pt>
    <dgm:pt modelId="{73A369FB-A97A-4653-9B7D-7E97608BCDA8}" type="pres">
      <dgm:prSet presAssocID="{BEF5AF0A-F42A-40A4-AC6B-0EFB27361374}" presName="horz1" presStyleCnt="0"/>
      <dgm:spPr/>
    </dgm:pt>
    <dgm:pt modelId="{B2763B15-D1FA-4157-A2BC-113B8EC73CB9}" type="pres">
      <dgm:prSet presAssocID="{BEF5AF0A-F42A-40A4-AC6B-0EFB27361374}" presName="tx1" presStyleLbl="revTx" presStyleIdx="0" presStyleCnt="5"/>
      <dgm:spPr/>
    </dgm:pt>
    <dgm:pt modelId="{72711333-A35D-42A7-A1BB-D932CC19FFE4}" type="pres">
      <dgm:prSet presAssocID="{BEF5AF0A-F42A-40A4-AC6B-0EFB27361374}" presName="vert1" presStyleCnt="0"/>
      <dgm:spPr/>
    </dgm:pt>
    <dgm:pt modelId="{0E2D730C-6F55-4770-AA85-6696DA0632B5}" type="pres">
      <dgm:prSet presAssocID="{3AA8574E-6170-4F3B-A4D7-962111330245}" presName="thickLine" presStyleLbl="alignNode1" presStyleIdx="1" presStyleCnt="5"/>
      <dgm:spPr/>
    </dgm:pt>
    <dgm:pt modelId="{0D80A244-B78B-423D-BE67-EB2D1D71096A}" type="pres">
      <dgm:prSet presAssocID="{3AA8574E-6170-4F3B-A4D7-962111330245}" presName="horz1" presStyleCnt="0"/>
      <dgm:spPr/>
    </dgm:pt>
    <dgm:pt modelId="{7FB5E48C-A50E-48DD-A635-4ADAB932CF6B}" type="pres">
      <dgm:prSet presAssocID="{3AA8574E-6170-4F3B-A4D7-962111330245}" presName="tx1" presStyleLbl="revTx" presStyleIdx="1" presStyleCnt="5"/>
      <dgm:spPr/>
    </dgm:pt>
    <dgm:pt modelId="{CE880E51-CF23-4A13-BE05-172ACA991AAA}" type="pres">
      <dgm:prSet presAssocID="{3AA8574E-6170-4F3B-A4D7-962111330245}" presName="vert1" presStyleCnt="0"/>
      <dgm:spPr/>
    </dgm:pt>
    <dgm:pt modelId="{445CFC03-9373-4AA5-A648-50C9EC31CBBE}" type="pres">
      <dgm:prSet presAssocID="{CFC185C2-DEA4-41FB-81A9-95E9C1F6B402}" presName="thickLine" presStyleLbl="alignNode1" presStyleIdx="2" presStyleCnt="5"/>
      <dgm:spPr/>
    </dgm:pt>
    <dgm:pt modelId="{9ED23838-3824-4C92-AC5F-9618DB6CBC0F}" type="pres">
      <dgm:prSet presAssocID="{CFC185C2-DEA4-41FB-81A9-95E9C1F6B402}" presName="horz1" presStyleCnt="0"/>
      <dgm:spPr/>
    </dgm:pt>
    <dgm:pt modelId="{B20E95D6-257C-48BF-9367-0BB75F760A93}" type="pres">
      <dgm:prSet presAssocID="{CFC185C2-DEA4-41FB-81A9-95E9C1F6B402}" presName="tx1" presStyleLbl="revTx" presStyleIdx="2" presStyleCnt="5"/>
      <dgm:spPr/>
    </dgm:pt>
    <dgm:pt modelId="{2EDE7890-ADFA-475F-AAAA-61A304D3B5E4}" type="pres">
      <dgm:prSet presAssocID="{CFC185C2-DEA4-41FB-81A9-95E9C1F6B402}" presName="vert1" presStyleCnt="0"/>
      <dgm:spPr/>
    </dgm:pt>
    <dgm:pt modelId="{782F09BA-5A60-41BB-BB27-05642B36AAF6}" type="pres">
      <dgm:prSet presAssocID="{AEC759FA-EE76-46D6-B3F7-BC05AB77A1F9}" presName="thickLine" presStyleLbl="alignNode1" presStyleIdx="3" presStyleCnt="5"/>
      <dgm:spPr/>
    </dgm:pt>
    <dgm:pt modelId="{3FFE4D2D-9205-4C9B-A357-F7DEDEBCD156}" type="pres">
      <dgm:prSet presAssocID="{AEC759FA-EE76-46D6-B3F7-BC05AB77A1F9}" presName="horz1" presStyleCnt="0"/>
      <dgm:spPr/>
    </dgm:pt>
    <dgm:pt modelId="{E36A8D7F-25EF-4DF5-9836-DAFF48B09624}" type="pres">
      <dgm:prSet presAssocID="{AEC759FA-EE76-46D6-B3F7-BC05AB77A1F9}" presName="tx1" presStyleLbl="revTx" presStyleIdx="3" presStyleCnt="5"/>
      <dgm:spPr/>
    </dgm:pt>
    <dgm:pt modelId="{5A5675F5-A43E-46AC-B852-95DD1D4542C5}" type="pres">
      <dgm:prSet presAssocID="{AEC759FA-EE76-46D6-B3F7-BC05AB77A1F9}" presName="vert1" presStyleCnt="0"/>
      <dgm:spPr/>
    </dgm:pt>
    <dgm:pt modelId="{4D71C930-1C92-4622-89E6-8AA37D6C514D}" type="pres">
      <dgm:prSet presAssocID="{5ADAFF31-F4AC-472B-B69F-FA2B6EBDED49}" presName="thickLine" presStyleLbl="alignNode1" presStyleIdx="4" presStyleCnt="5"/>
      <dgm:spPr/>
    </dgm:pt>
    <dgm:pt modelId="{46E8776F-BDD3-4D1E-87E2-39463B4E951D}" type="pres">
      <dgm:prSet presAssocID="{5ADAFF31-F4AC-472B-B69F-FA2B6EBDED49}" presName="horz1" presStyleCnt="0"/>
      <dgm:spPr/>
    </dgm:pt>
    <dgm:pt modelId="{7D70F04D-45DF-4EA3-A0AE-F797E574941E}" type="pres">
      <dgm:prSet presAssocID="{5ADAFF31-F4AC-472B-B69F-FA2B6EBDED49}" presName="tx1" presStyleLbl="revTx" presStyleIdx="4" presStyleCnt="5"/>
      <dgm:spPr/>
    </dgm:pt>
    <dgm:pt modelId="{1DCC8F37-887F-4D34-B4F5-EBF6F7181CE6}" type="pres">
      <dgm:prSet presAssocID="{5ADAFF31-F4AC-472B-B69F-FA2B6EBDED49}" presName="vert1" presStyleCnt="0"/>
      <dgm:spPr/>
    </dgm:pt>
  </dgm:ptLst>
  <dgm:cxnLst>
    <dgm:cxn modelId="{7D0DAD12-5F2B-43FF-A935-1180F7E6BB03}" type="presOf" srcId="{5ADAFF31-F4AC-472B-B69F-FA2B6EBDED49}" destId="{7D70F04D-45DF-4EA3-A0AE-F797E574941E}" srcOrd="0" destOrd="0" presId="urn:microsoft.com/office/officeart/2008/layout/LinedList"/>
    <dgm:cxn modelId="{607C6822-46FC-441A-870A-889DC7A9E75B}" type="presOf" srcId="{D018DC60-5CF4-4962-BF7D-17B6ADDA3E5F}" destId="{6967BD56-9743-45D8-83BF-2EF9886E3007}" srcOrd="0" destOrd="0" presId="urn:microsoft.com/office/officeart/2008/layout/LinedList"/>
    <dgm:cxn modelId="{0462DB2E-85E7-4C69-8AC7-64CDCE61D38C}" type="presOf" srcId="{BEF5AF0A-F42A-40A4-AC6B-0EFB27361374}" destId="{B2763B15-D1FA-4157-A2BC-113B8EC73CB9}" srcOrd="0" destOrd="0" presId="urn:microsoft.com/office/officeart/2008/layout/LinedList"/>
    <dgm:cxn modelId="{DB1AFA3B-A7F4-40AC-9436-0B0C67098B56}" type="presOf" srcId="{3AA8574E-6170-4F3B-A4D7-962111330245}" destId="{7FB5E48C-A50E-48DD-A635-4ADAB932CF6B}" srcOrd="0" destOrd="0" presId="urn:microsoft.com/office/officeart/2008/layout/LinedList"/>
    <dgm:cxn modelId="{A9C1F544-A817-428B-9CDF-57F53433B91C}" srcId="{D018DC60-5CF4-4962-BF7D-17B6ADDA3E5F}" destId="{3AA8574E-6170-4F3B-A4D7-962111330245}" srcOrd="1" destOrd="0" parTransId="{AAB39A09-EDB8-473A-936D-F4DABC831AA8}" sibTransId="{9D5E973A-C1FD-4BA8-8DB0-8C5304D5186C}"/>
    <dgm:cxn modelId="{BA50FF45-E72C-41A0-9024-8B5032D2381E}" srcId="{D018DC60-5CF4-4962-BF7D-17B6ADDA3E5F}" destId="{5ADAFF31-F4AC-472B-B69F-FA2B6EBDED49}" srcOrd="4" destOrd="0" parTransId="{B4A190FD-FAA7-46B5-A3B0-8E7E1F2DB8DE}" sibTransId="{E6F29B17-57AA-4509-A04C-8E389512020F}"/>
    <dgm:cxn modelId="{18CD3B51-1327-431A-AE6D-C4CDB0D51193}" type="presOf" srcId="{AEC759FA-EE76-46D6-B3F7-BC05AB77A1F9}" destId="{E36A8D7F-25EF-4DF5-9836-DAFF48B09624}" srcOrd="0" destOrd="0" presId="urn:microsoft.com/office/officeart/2008/layout/LinedList"/>
    <dgm:cxn modelId="{592675B2-284D-4786-8C35-A2C0F65B1163}" srcId="{D018DC60-5CF4-4962-BF7D-17B6ADDA3E5F}" destId="{AEC759FA-EE76-46D6-B3F7-BC05AB77A1F9}" srcOrd="3" destOrd="0" parTransId="{2A9CF234-345A-4BF6-A347-AA8B1033F60A}" sibTransId="{FB2C1BE4-BEB4-4AB7-B268-2BB8F4CE545E}"/>
    <dgm:cxn modelId="{23A703B9-E20F-4510-97AA-E8F0A07F3BE9}" srcId="{D018DC60-5CF4-4962-BF7D-17B6ADDA3E5F}" destId="{CFC185C2-DEA4-41FB-81A9-95E9C1F6B402}" srcOrd="2" destOrd="0" parTransId="{307F31FD-CEA4-41F9-9E19-0EFA78A86FA9}" sibTransId="{0967C39D-EF81-44E3-AED8-C958C46D0B78}"/>
    <dgm:cxn modelId="{E8488BBE-4D46-4C1D-99B2-A96D1753B0BB}" srcId="{D018DC60-5CF4-4962-BF7D-17B6ADDA3E5F}" destId="{BEF5AF0A-F42A-40A4-AC6B-0EFB27361374}" srcOrd="0" destOrd="0" parTransId="{7CAED42A-38CB-44BF-B04C-212A3F7A81D7}" sibTransId="{B7A4B484-ADE8-4307-991C-DB9B1E4412D0}"/>
    <dgm:cxn modelId="{22B838F4-C324-4578-983E-04CC013F34C8}" type="presOf" srcId="{CFC185C2-DEA4-41FB-81A9-95E9C1F6B402}" destId="{B20E95D6-257C-48BF-9367-0BB75F760A93}" srcOrd="0" destOrd="0" presId="urn:microsoft.com/office/officeart/2008/layout/LinedList"/>
    <dgm:cxn modelId="{FD27140C-4AD7-44BA-9839-D32CB939D016}" type="presParOf" srcId="{6967BD56-9743-45D8-83BF-2EF9886E3007}" destId="{9B2B53AA-4A93-4B40-9E58-EA1FF83CB2E3}" srcOrd="0" destOrd="0" presId="urn:microsoft.com/office/officeart/2008/layout/LinedList"/>
    <dgm:cxn modelId="{252B4AE9-62F5-4312-8C88-42ACA85480B5}" type="presParOf" srcId="{6967BD56-9743-45D8-83BF-2EF9886E3007}" destId="{73A369FB-A97A-4653-9B7D-7E97608BCDA8}" srcOrd="1" destOrd="0" presId="urn:microsoft.com/office/officeart/2008/layout/LinedList"/>
    <dgm:cxn modelId="{7191DE3D-0469-481F-B6D3-CC8F3B467CD5}" type="presParOf" srcId="{73A369FB-A97A-4653-9B7D-7E97608BCDA8}" destId="{B2763B15-D1FA-4157-A2BC-113B8EC73CB9}" srcOrd="0" destOrd="0" presId="urn:microsoft.com/office/officeart/2008/layout/LinedList"/>
    <dgm:cxn modelId="{42B80AEE-8F92-48ED-A932-549A95306398}" type="presParOf" srcId="{73A369FB-A97A-4653-9B7D-7E97608BCDA8}" destId="{72711333-A35D-42A7-A1BB-D932CC19FFE4}" srcOrd="1" destOrd="0" presId="urn:microsoft.com/office/officeart/2008/layout/LinedList"/>
    <dgm:cxn modelId="{419CF345-990B-4C7D-A653-7683D823F8D9}" type="presParOf" srcId="{6967BD56-9743-45D8-83BF-2EF9886E3007}" destId="{0E2D730C-6F55-4770-AA85-6696DA0632B5}" srcOrd="2" destOrd="0" presId="urn:microsoft.com/office/officeart/2008/layout/LinedList"/>
    <dgm:cxn modelId="{3B2A8B46-8F66-4BBA-8400-75744176F560}" type="presParOf" srcId="{6967BD56-9743-45D8-83BF-2EF9886E3007}" destId="{0D80A244-B78B-423D-BE67-EB2D1D71096A}" srcOrd="3" destOrd="0" presId="urn:microsoft.com/office/officeart/2008/layout/LinedList"/>
    <dgm:cxn modelId="{78C878E3-3D9D-4AB3-8078-58E3978F3CF3}" type="presParOf" srcId="{0D80A244-B78B-423D-BE67-EB2D1D71096A}" destId="{7FB5E48C-A50E-48DD-A635-4ADAB932CF6B}" srcOrd="0" destOrd="0" presId="urn:microsoft.com/office/officeart/2008/layout/LinedList"/>
    <dgm:cxn modelId="{3CF030C6-AB40-4019-8C8D-4E5BD750EFC5}" type="presParOf" srcId="{0D80A244-B78B-423D-BE67-EB2D1D71096A}" destId="{CE880E51-CF23-4A13-BE05-172ACA991AAA}" srcOrd="1" destOrd="0" presId="urn:microsoft.com/office/officeart/2008/layout/LinedList"/>
    <dgm:cxn modelId="{532D280C-0EF3-4E48-AD07-DD2B9AA350BE}" type="presParOf" srcId="{6967BD56-9743-45D8-83BF-2EF9886E3007}" destId="{445CFC03-9373-4AA5-A648-50C9EC31CBBE}" srcOrd="4" destOrd="0" presId="urn:microsoft.com/office/officeart/2008/layout/LinedList"/>
    <dgm:cxn modelId="{F6E36500-6ADF-4499-B58E-DDFA370D1E1A}" type="presParOf" srcId="{6967BD56-9743-45D8-83BF-2EF9886E3007}" destId="{9ED23838-3824-4C92-AC5F-9618DB6CBC0F}" srcOrd="5" destOrd="0" presId="urn:microsoft.com/office/officeart/2008/layout/LinedList"/>
    <dgm:cxn modelId="{B18DDA93-29F4-4F5E-B364-4FC349620141}" type="presParOf" srcId="{9ED23838-3824-4C92-AC5F-9618DB6CBC0F}" destId="{B20E95D6-257C-48BF-9367-0BB75F760A93}" srcOrd="0" destOrd="0" presId="urn:microsoft.com/office/officeart/2008/layout/LinedList"/>
    <dgm:cxn modelId="{4B3F7780-DAAC-4A2B-BF9B-CFF5AE53016D}" type="presParOf" srcId="{9ED23838-3824-4C92-AC5F-9618DB6CBC0F}" destId="{2EDE7890-ADFA-475F-AAAA-61A304D3B5E4}" srcOrd="1" destOrd="0" presId="urn:microsoft.com/office/officeart/2008/layout/LinedList"/>
    <dgm:cxn modelId="{5B290603-90B9-448C-91C5-08A5583A7FEE}" type="presParOf" srcId="{6967BD56-9743-45D8-83BF-2EF9886E3007}" destId="{782F09BA-5A60-41BB-BB27-05642B36AAF6}" srcOrd="6" destOrd="0" presId="urn:microsoft.com/office/officeart/2008/layout/LinedList"/>
    <dgm:cxn modelId="{4B7FE35D-B371-4C74-ABFC-2F8A2B8AB902}" type="presParOf" srcId="{6967BD56-9743-45D8-83BF-2EF9886E3007}" destId="{3FFE4D2D-9205-4C9B-A357-F7DEDEBCD156}" srcOrd="7" destOrd="0" presId="urn:microsoft.com/office/officeart/2008/layout/LinedList"/>
    <dgm:cxn modelId="{C93D7CD8-B89B-4529-9F48-E54CBDC0DB57}" type="presParOf" srcId="{3FFE4D2D-9205-4C9B-A357-F7DEDEBCD156}" destId="{E36A8D7F-25EF-4DF5-9836-DAFF48B09624}" srcOrd="0" destOrd="0" presId="urn:microsoft.com/office/officeart/2008/layout/LinedList"/>
    <dgm:cxn modelId="{05F3A7E6-0B68-4339-8ED0-6A13D14F0F52}" type="presParOf" srcId="{3FFE4D2D-9205-4C9B-A357-F7DEDEBCD156}" destId="{5A5675F5-A43E-46AC-B852-95DD1D4542C5}" srcOrd="1" destOrd="0" presId="urn:microsoft.com/office/officeart/2008/layout/LinedList"/>
    <dgm:cxn modelId="{0B47E02D-EB2A-4315-A472-E632E5C08490}" type="presParOf" srcId="{6967BD56-9743-45D8-83BF-2EF9886E3007}" destId="{4D71C930-1C92-4622-89E6-8AA37D6C514D}" srcOrd="8" destOrd="0" presId="urn:microsoft.com/office/officeart/2008/layout/LinedList"/>
    <dgm:cxn modelId="{C2550E77-02D6-48DD-8F5F-11B4A6DEC012}" type="presParOf" srcId="{6967BD56-9743-45D8-83BF-2EF9886E3007}" destId="{46E8776F-BDD3-4D1E-87E2-39463B4E951D}" srcOrd="9" destOrd="0" presId="urn:microsoft.com/office/officeart/2008/layout/LinedList"/>
    <dgm:cxn modelId="{0EECB049-3BB2-4315-B586-0F6F4B89BFD2}" type="presParOf" srcId="{46E8776F-BDD3-4D1E-87E2-39463B4E951D}" destId="{7D70F04D-45DF-4EA3-A0AE-F797E574941E}" srcOrd="0" destOrd="0" presId="urn:microsoft.com/office/officeart/2008/layout/LinedList"/>
    <dgm:cxn modelId="{61092028-8919-4798-8421-BB32899E8E2C}" type="presParOf" srcId="{46E8776F-BDD3-4D1E-87E2-39463B4E951D}" destId="{1DCC8F37-887F-4D34-B4F5-EBF6F7181C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89B654-2DDE-44D1-B582-59910D73862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D9FC30-8E0A-491F-B123-BF08A25FABB4}">
      <dgm:prSet custT="1"/>
      <dgm:spPr/>
      <dgm:t>
        <a:bodyPr/>
        <a:lstStyle/>
        <a:p>
          <a:pPr>
            <a:lnSpc>
              <a:spcPct val="100000"/>
            </a:lnSpc>
          </a:pPr>
          <a:r>
            <a:rPr lang="en-IE" sz="2400" dirty="0">
              <a:latin typeface="Abadi" panose="020B0604020104020204" pitchFamily="34" charset="0"/>
            </a:rPr>
            <a:t>What are the subjects you many need e.g., science subject for Nursing is required</a:t>
          </a:r>
          <a:endParaRPr lang="en-US" sz="2400" dirty="0">
            <a:latin typeface="Abadi" panose="020B0604020104020204" pitchFamily="34" charset="0"/>
          </a:endParaRPr>
        </a:p>
      </dgm:t>
    </dgm:pt>
    <dgm:pt modelId="{DDD0A9F5-AA9A-45FC-B118-296FA31F3270}" type="parTrans" cxnId="{164FD496-6274-4EF9-BE47-FCDD763FE723}">
      <dgm:prSet/>
      <dgm:spPr/>
      <dgm:t>
        <a:bodyPr/>
        <a:lstStyle/>
        <a:p>
          <a:endParaRPr lang="en-US"/>
        </a:p>
      </dgm:t>
    </dgm:pt>
    <dgm:pt modelId="{A0E9A516-5702-4733-8B5B-2EB548D3CEF4}" type="sibTrans" cxnId="{164FD496-6274-4EF9-BE47-FCDD763FE723}">
      <dgm:prSet/>
      <dgm:spPr/>
      <dgm:t>
        <a:bodyPr/>
        <a:lstStyle/>
        <a:p>
          <a:endParaRPr lang="en-US"/>
        </a:p>
      </dgm:t>
    </dgm:pt>
    <dgm:pt modelId="{6A22D580-5156-4CFF-B786-F4B92E5D3359}">
      <dgm:prSet custT="1"/>
      <dgm:spPr/>
      <dgm:t>
        <a:bodyPr/>
        <a:lstStyle/>
        <a:p>
          <a:pPr>
            <a:lnSpc>
              <a:spcPct val="100000"/>
            </a:lnSpc>
          </a:pPr>
          <a:r>
            <a:rPr lang="en-IE" sz="2400" dirty="0">
              <a:latin typeface="Abadi" panose="020B0604020104020204" pitchFamily="34" charset="0"/>
            </a:rPr>
            <a:t>What subjects do you enjoy</a:t>
          </a:r>
          <a:endParaRPr lang="en-US" sz="2400" dirty="0">
            <a:latin typeface="Abadi" panose="020B0604020104020204" pitchFamily="34" charset="0"/>
          </a:endParaRPr>
        </a:p>
      </dgm:t>
    </dgm:pt>
    <dgm:pt modelId="{CFF9A15D-8566-42A5-838C-4AFFE44EE4C3}" type="parTrans" cxnId="{2DF8EEE7-7E47-469D-BD78-AEC89DCA48CF}">
      <dgm:prSet/>
      <dgm:spPr/>
      <dgm:t>
        <a:bodyPr/>
        <a:lstStyle/>
        <a:p>
          <a:endParaRPr lang="en-US"/>
        </a:p>
      </dgm:t>
    </dgm:pt>
    <dgm:pt modelId="{65CC198F-DD71-4FCF-852A-2A3393498B89}" type="sibTrans" cxnId="{2DF8EEE7-7E47-469D-BD78-AEC89DCA48CF}">
      <dgm:prSet/>
      <dgm:spPr/>
      <dgm:t>
        <a:bodyPr/>
        <a:lstStyle/>
        <a:p>
          <a:endParaRPr lang="en-US"/>
        </a:p>
      </dgm:t>
    </dgm:pt>
    <dgm:pt modelId="{3A944D8B-1436-4AB2-ABA2-E6EB550DA859}">
      <dgm:prSet custT="1"/>
      <dgm:spPr/>
      <dgm:t>
        <a:bodyPr/>
        <a:lstStyle/>
        <a:p>
          <a:pPr>
            <a:lnSpc>
              <a:spcPct val="100000"/>
            </a:lnSpc>
          </a:pPr>
          <a:r>
            <a:rPr lang="en-IE" sz="2400" dirty="0">
              <a:latin typeface="Abadi" panose="020B0604020104020204" pitchFamily="34" charset="0"/>
            </a:rPr>
            <a:t>What subjects do you perform well in</a:t>
          </a:r>
          <a:endParaRPr lang="en-US" sz="2400" dirty="0">
            <a:latin typeface="Abadi" panose="020B0604020104020204" pitchFamily="34" charset="0"/>
          </a:endParaRPr>
        </a:p>
      </dgm:t>
    </dgm:pt>
    <dgm:pt modelId="{4CF418CA-902D-492E-A0DA-FCB478889C6D}" type="parTrans" cxnId="{CEA9A19B-E744-44B0-BFEA-24EF23052DAB}">
      <dgm:prSet/>
      <dgm:spPr/>
      <dgm:t>
        <a:bodyPr/>
        <a:lstStyle/>
        <a:p>
          <a:endParaRPr lang="en-US"/>
        </a:p>
      </dgm:t>
    </dgm:pt>
    <dgm:pt modelId="{D3294F43-C3B8-4216-A21B-C8068AE3F253}" type="sibTrans" cxnId="{CEA9A19B-E744-44B0-BFEA-24EF23052DAB}">
      <dgm:prSet/>
      <dgm:spPr/>
      <dgm:t>
        <a:bodyPr/>
        <a:lstStyle/>
        <a:p>
          <a:endParaRPr lang="en-US"/>
        </a:p>
      </dgm:t>
    </dgm:pt>
    <dgm:pt modelId="{BB6EB9B9-CC97-4AA6-A732-8C3E0F402E17}">
      <dgm:prSet custT="1"/>
      <dgm:spPr/>
      <dgm:t>
        <a:bodyPr/>
        <a:lstStyle/>
        <a:p>
          <a:pPr>
            <a:lnSpc>
              <a:spcPct val="100000"/>
            </a:lnSpc>
          </a:pPr>
          <a:r>
            <a:rPr lang="en-IE" sz="2400" dirty="0">
              <a:latin typeface="Abadi" panose="020B0604020104020204" pitchFamily="34" charset="0"/>
            </a:rPr>
            <a:t>The are the useful subjects for a possible career</a:t>
          </a:r>
          <a:endParaRPr lang="en-US" sz="2400" dirty="0">
            <a:latin typeface="Abadi" panose="020B0604020104020204" pitchFamily="34" charset="0"/>
          </a:endParaRPr>
        </a:p>
      </dgm:t>
    </dgm:pt>
    <dgm:pt modelId="{3D300141-177F-45E2-B043-8BC46AB518F7}" type="parTrans" cxnId="{AE8DC1DF-8888-43B6-81F5-541787B49D4C}">
      <dgm:prSet/>
      <dgm:spPr/>
      <dgm:t>
        <a:bodyPr/>
        <a:lstStyle/>
        <a:p>
          <a:endParaRPr lang="en-US"/>
        </a:p>
      </dgm:t>
    </dgm:pt>
    <dgm:pt modelId="{2C6BF6B7-DF55-47EB-96F8-FAFE4339933D}" type="sibTrans" cxnId="{AE8DC1DF-8888-43B6-81F5-541787B49D4C}">
      <dgm:prSet/>
      <dgm:spPr/>
      <dgm:t>
        <a:bodyPr/>
        <a:lstStyle/>
        <a:p>
          <a:endParaRPr lang="en-US"/>
        </a:p>
      </dgm:t>
    </dgm:pt>
    <dgm:pt modelId="{638EBFE4-148E-4745-B770-767753FEED3F}">
      <dgm:prSet custT="1"/>
      <dgm:spPr/>
      <dgm:t>
        <a:bodyPr/>
        <a:lstStyle/>
        <a:p>
          <a:pPr>
            <a:lnSpc>
              <a:spcPct val="100000"/>
            </a:lnSpc>
          </a:pPr>
          <a:r>
            <a:rPr lang="en-IE" sz="2400" dirty="0">
              <a:latin typeface="Abadi" panose="020B0604020104020204" pitchFamily="34" charset="0"/>
            </a:rPr>
            <a:t>The subjects that compliment each other</a:t>
          </a:r>
          <a:endParaRPr lang="en-US" sz="2400" dirty="0">
            <a:latin typeface="Abadi" panose="020B0604020104020204" pitchFamily="34" charset="0"/>
          </a:endParaRPr>
        </a:p>
      </dgm:t>
    </dgm:pt>
    <dgm:pt modelId="{BE41DE5F-B5F6-4987-8A55-D7B0E86E7B56}" type="parTrans" cxnId="{D9026F9E-F8AA-4296-8929-E031679234D7}">
      <dgm:prSet/>
      <dgm:spPr/>
      <dgm:t>
        <a:bodyPr/>
        <a:lstStyle/>
        <a:p>
          <a:endParaRPr lang="en-US"/>
        </a:p>
      </dgm:t>
    </dgm:pt>
    <dgm:pt modelId="{6AA48B02-4B66-4102-A417-90EEE25F9709}" type="sibTrans" cxnId="{D9026F9E-F8AA-4296-8929-E031679234D7}">
      <dgm:prSet/>
      <dgm:spPr/>
      <dgm:t>
        <a:bodyPr/>
        <a:lstStyle/>
        <a:p>
          <a:endParaRPr lang="en-US"/>
        </a:p>
      </dgm:t>
    </dgm:pt>
    <dgm:pt modelId="{FC23CC77-541E-47BE-A795-1E60776EFF4F}" type="pres">
      <dgm:prSet presAssocID="{E989B654-2DDE-44D1-B582-59910D738624}" presName="root" presStyleCnt="0">
        <dgm:presLayoutVars>
          <dgm:dir/>
          <dgm:resizeHandles val="exact"/>
        </dgm:presLayoutVars>
      </dgm:prSet>
      <dgm:spPr/>
    </dgm:pt>
    <dgm:pt modelId="{C307951D-4463-4073-8C0E-EBF14597BD50}" type="pres">
      <dgm:prSet presAssocID="{26D9FC30-8E0A-491F-B123-BF08A25FABB4}" presName="compNode" presStyleCnt="0"/>
      <dgm:spPr/>
    </dgm:pt>
    <dgm:pt modelId="{1E1B6F60-0019-4E84-ADF7-09F205FBD6E1}" type="pres">
      <dgm:prSet presAssocID="{26D9FC30-8E0A-491F-B123-BF08A25FABB4}" presName="bgRect" presStyleLbl="bgShp" presStyleIdx="0" presStyleCnt="5"/>
      <dgm:spPr/>
    </dgm:pt>
    <dgm:pt modelId="{A804B1E7-F02E-4EB7-A557-57ECA7F6A2CF}" type="pres">
      <dgm:prSet presAssocID="{26D9FC30-8E0A-491F-B123-BF08A25FABB4}"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iploma Roll"/>
        </a:ext>
      </dgm:extLst>
    </dgm:pt>
    <dgm:pt modelId="{93B2B18C-58BE-4C5D-8F26-4BA226625FAE}" type="pres">
      <dgm:prSet presAssocID="{26D9FC30-8E0A-491F-B123-BF08A25FABB4}" presName="spaceRect" presStyleCnt="0"/>
      <dgm:spPr/>
    </dgm:pt>
    <dgm:pt modelId="{664E7896-14AD-4AAF-B0CB-15C6DE803246}" type="pres">
      <dgm:prSet presAssocID="{26D9FC30-8E0A-491F-B123-BF08A25FABB4}" presName="parTx" presStyleLbl="revTx" presStyleIdx="0" presStyleCnt="5">
        <dgm:presLayoutVars>
          <dgm:chMax val="0"/>
          <dgm:chPref val="0"/>
        </dgm:presLayoutVars>
      </dgm:prSet>
      <dgm:spPr/>
    </dgm:pt>
    <dgm:pt modelId="{9BDA048C-5E6F-488F-9C26-FC9AC4616CF1}" type="pres">
      <dgm:prSet presAssocID="{A0E9A516-5702-4733-8B5B-2EB548D3CEF4}" presName="sibTrans" presStyleCnt="0"/>
      <dgm:spPr/>
    </dgm:pt>
    <dgm:pt modelId="{178D3797-2F92-4333-9F7A-C3B541A831C6}" type="pres">
      <dgm:prSet presAssocID="{6A22D580-5156-4CFF-B786-F4B92E5D3359}" presName="compNode" presStyleCnt="0"/>
      <dgm:spPr/>
    </dgm:pt>
    <dgm:pt modelId="{F708C0DB-EFE3-43C5-9569-6CD3F482D79B}" type="pres">
      <dgm:prSet presAssocID="{6A22D580-5156-4CFF-B786-F4B92E5D3359}" presName="bgRect" presStyleLbl="bgShp" presStyleIdx="1" presStyleCnt="5"/>
      <dgm:spPr/>
    </dgm:pt>
    <dgm:pt modelId="{CCEEA5DC-1620-46D0-A06B-C097CF55766D}" type="pres">
      <dgm:prSet presAssocID="{6A22D580-5156-4CFF-B786-F4B92E5D3359}" presName="iconRect" presStyleLbl="node1" presStyleIdx="1"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oks"/>
        </a:ext>
      </dgm:extLst>
    </dgm:pt>
    <dgm:pt modelId="{FA1E8040-7D78-4845-8C84-B99DA0D9B5A0}" type="pres">
      <dgm:prSet presAssocID="{6A22D580-5156-4CFF-B786-F4B92E5D3359}" presName="spaceRect" presStyleCnt="0"/>
      <dgm:spPr/>
    </dgm:pt>
    <dgm:pt modelId="{A8D0E258-4D19-4800-8929-33884FF97DC2}" type="pres">
      <dgm:prSet presAssocID="{6A22D580-5156-4CFF-B786-F4B92E5D3359}" presName="parTx" presStyleLbl="revTx" presStyleIdx="1" presStyleCnt="5">
        <dgm:presLayoutVars>
          <dgm:chMax val="0"/>
          <dgm:chPref val="0"/>
        </dgm:presLayoutVars>
      </dgm:prSet>
      <dgm:spPr/>
    </dgm:pt>
    <dgm:pt modelId="{2E5CE6F7-49A2-4D50-A9AF-684567AC9C81}" type="pres">
      <dgm:prSet presAssocID="{65CC198F-DD71-4FCF-852A-2A3393498B89}" presName="sibTrans" presStyleCnt="0"/>
      <dgm:spPr/>
    </dgm:pt>
    <dgm:pt modelId="{53F0D8A4-4CB6-45CD-A494-B3CE7510F1AA}" type="pres">
      <dgm:prSet presAssocID="{3A944D8B-1436-4AB2-ABA2-E6EB550DA859}" presName="compNode" presStyleCnt="0"/>
      <dgm:spPr/>
    </dgm:pt>
    <dgm:pt modelId="{232D5E76-6B88-428D-ACF1-B9CFCEE9FD51}" type="pres">
      <dgm:prSet presAssocID="{3A944D8B-1436-4AB2-ABA2-E6EB550DA859}" presName="bgRect" presStyleLbl="bgShp" presStyleIdx="2" presStyleCnt="5" custLinFactNeighborY="-2204"/>
      <dgm:spPr/>
    </dgm:pt>
    <dgm:pt modelId="{03D8EDE2-D11B-48F8-832D-8F904DDA8C19}" type="pres">
      <dgm:prSet presAssocID="{3A944D8B-1436-4AB2-ABA2-E6EB550DA859}" presName="iconRect" presStyleLbl="node1" presStyleIdx="2"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urtle"/>
        </a:ext>
      </dgm:extLst>
    </dgm:pt>
    <dgm:pt modelId="{F12B7BE7-F490-4447-9863-6F420AEE9799}" type="pres">
      <dgm:prSet presAssocID="{3A944D8B-1436-4AB2-ABA2-E6EB550DA859}" presName="spaceRect" presStyleCnt="0"/>
      <dgm:spPr/>
    </dgm:pt>
    <dgm:pt modelId="{49683627-79F5-4478-B5EF-BD7B5728E173}" type="pres">
      <dgm:prSet presAssocID="{3A944D8B-1436-4AB2-ABA2-E6EB550DA859}" presName="parTx" presStyleLbl="revTx" presStyleIdx="2" presStyleCnt="5">
        <dgm:presLayoutVars>
          <dgm:chMax val="0"/>
          <dgm:chPref val="0"/>
        </dgm:presLayoutVars>
      </dgm:prSet>
      <dgm:spPr/>
    </dgm:pt>
    <dgm:pt modelId="{12ED1278-D011-420D-B22E-B50ECF55A5CA}" type="pres">
      <dgm:prSet presAssocID="{D3294F43-C3B8-4216-A21B-C8068AE3F253}" presName="sibTrans" presStyleCnt="0"/>
      <dgm:spPr/>
    </dgm:pt>
    <dgm:pt modelId="{B0F5F519-7675-4487-9050-68BD319F9EF8}" type="pres">
      <dgm:prSet presAssocID="{BB6EB9B9-CC97-4AA6-A732-8C3E0F402E17}" presName="compNode" presStyleCnt="0"/>
      <dgm:spPr/>
    </dgm:pt>
    <dgm:pt modelId="{78D4DE54-F65A-48DD-9782-5CD341967767}" type="pres">
      <dgm:prSet presAssocID="{BB6EB9B9-CC97-4AA6-A732-8C3E0F402E17}" presName="bgRect" presStyleLbl="bgShp" presStyleIdx="3" presStyleCnt="5"/>
      <dgm:spPr/>
    </dgm:pt>
    <dgm:pt modelId="{07CF89A1-FE80-43DF-B801-E997090030BC}" type="pres">
      <dgm:prSet presAssocID="{BB6EB9B9-CC97-4AA6-A732-8C3E0F402E17}" presName="iconRect" presStyleLbl="node1" presStyleIdx="3"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ncil"/>
        </a:ext>
      </dgm:extLst>
    </dgm:pt>
    <dgm:pt modelId="{F07861D6-1A8F-4EF7-A115-54F49A1564CD}" type="pres">
      <dgm:prSet presAssocID="{BB6EB9B9-CC97-4AA6-A732-8C3E0F402E17}" presName="spaceRect" presStyleCnt="0"/>
      <dgm:spPr/>
    </dgm:pt>
    <dgm:pt modelId="{22C4768F-0234-4181-89DE-AB42911460C3}" type="pres">
      <dgm:prSet presAssocID="{BB6EB9B9-CC97-4AA6-A732-8C3E0F402E17}" presName="parTx" presStyleLbl="revTx" presStyleIdx="3" presStyleCnt="5">
        <dgm:presLayoutVars>
          <dgm:chMax val="0"/>
          <dgm:chPref val="0"/>
        </dgm:presLayoutVars>
      </dgm:prSet>
      <dgm:spPr/>
    </dgm:pt>
    <dgm:pt modelId="{A5FE0E9B-6B34-4E33-A5F0-3534293CCF23}" type="pres">
      <dgm:prSet presAssocID="{2C6BF6B7-DF55-47EB-96F8-FAFE4339933D}" presName="sibTrans" presStyleCnt="0"/>
      <dgm:spPr/>
    </dgm:pt>
    <dgm:pt modelId="{3ED758AC-E731-403F-B6B4-02872E1A0722}" type="pres">
      <dgm:prSet presAssocID="{638EBFE4-148E-4745-B770-767753FEED3F}" presName="compNode" presStyleCnt="0"/>
      <dgm:spPr/>
    </dgm:pt>
    <dgm:pt modelId="{42A83787-DF03-45DC-8819-C916E5D6C282}" type="pres">
      <dgm:prSet presAssocID="{638EBFE4-148E-4745-B770-767753FEED3F}" presName="bgRect" presStyleLbl="bgShp" presStyleIdx="4" presStyleCnt="5"/>
      <dgm:spPr/>
    </dgm:pt>
    <dgm:pt modelId="{1820274F-9F5F-4797-8534-CD9680CDD322}" type="pres">
      <dgm:prSet presAssocID="{638EBFE4-148E-4745-B770-767753FEED3F}" presName="iconRect" presStyleLbl="node1" presStyleIdx="4"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4E0A4C05-65EB-4E1F-B730-12997EA7CD18}" type="pres">
      <dgm:prSet presAssocID="{638EBFE4-148E-4745-B770-767753FEED3F}" presName="spaceRect" presStyleCnt="0"/>
      <dgm:spPr/>
    </dgm:pt>
    <dgm:pt modelId="{4D89A528-5662-4725-AE9E-4673E478256A}" type="pres">
      <dgm:prSet presAssocID="{638EBFE4-148E-4745-B770-767753FEED3F}" presName="parTx" presStyleLbl="revTx" presStyleIdx="4" presStyleCnt="5">
        <dgm:presLayoutVars>
          <dgm:chMax val="0"/>
          <dgm:chPref val="0"/>
        </dgm:presLayoutVars>
      </dgm:prSet>
      <dgm:spPr/>
    </dgm:pt>
  </dgm:ptLst>
  <dgm:cxnLst>
    <dgm:cxn modelId="{E56AB800-B8C4-480A-8D87-E5E89CD07920}" type="presOf" srcId="{638EBFE4-148E-4745-B770-767753FEED3F}" destId="{4D89A528-5662-4725-AE9E-4673E478256A}" srcOrd="0" destOrd="0" presId="urn:microsoft.com/office/officeart/2018/2/layout/IconVerticalSolidList"/>
    <dgm:cxn modelId="{50EDAA0E-C4B1-430C-9686-84A5C3781C7D}" type="presOf" srcId="{6A22D580-5156-4CFF-B786-F4B92E5D3359}" destId="{A8D0E258-4D19-4800-8929-33884FF97DC2}" srcOrd="0" destOrd="0" presId="urn:microsoft.com/office/officeart/2018/2/layout/IconVerticalSolidList"/>
    <dgm:cxn modelId="{8D794F26-0DF8-43E4-B9B7-D47FDD59E558}" type="presOf" srcId="{E989B654-2DDE-44D1-B582-59910D738624}" destId="{FC23CC77-541E-47BE-A795-1E60776EFF4F}" srcOrd="0" destOrd="0" presId="urn:microsoft.com/office/officeart/2018/2/layout/IconVerticalSolidList"/>
    <dgm:cxn modelId="{164FD496-6274-4EF9-BE47-FCDD763FE723}" srcId="{E989B654-2DDE-44D1-B582-59910D738624}" destId="{26D9FC30-8E0A-491F-B123-BF08A25FABB4}" srcOrd="0" destOrd="0" parTransId="{DDD0A9F5-AA9A-45FC-B118-296FA31F3270}" sibTransId="{A0E9A516-5702-4733-8B5B-2EB548D3CEF4}"/>
    <dgm:cxn modelId="{CEA9A19B-E744-44B0-BFEA-24EF23052DAB}" srcId="{E989B654-2DDE-44D1-B582-59910D738624}" destId="{3A944D8B-1436-4AB2-ABA2-E6EB550DA859}" srcOrd="2" destOrd="0" parTransId="{4CF418CA-902D-492E-A0DA-FCB478889C6D}" sibTransId="{D3294F43-C3B8-4216-A21B-C8068AE3F253}"/>
    <dgm:cxn modelId="{D9026F9E-F8AA-4296-8929-E031679234D7}" srcId="{E989B654-2DDE-44D1-B582-59910D738624}" destId="{638EBFE4-148E-4745-B770-767753FEED3F}" srcOrd="4" destOrd="0" parTransId="{BE41DE5F-B5F6-4987-8A55-D7B0E86E7B56}" sibTransId="{6AA48B02-4B66-4102-A417-90EEE25F9709}"/>
    <dgm:cxn modelId="{BA8F15B8-D6E5-42FD-8429-C75B955A020D}" type="presOf" srcId="{3A944D8B-1436-4AB2-ABA2-E6EB550DA859}" destId="{49683627-79F5-4478-B5EF-BD7B5728E173}" srcOrd="0" destOrd="0" presId="urn:microsoft.com/office/officeart/2018/2/layout/IconVerticalSolidList"/>
    <dgm:cxn modelId="{825998DC-6828-40E5-9A76-8D50B568E397}" type="presOf" srcId="{BB6EB9B9-CC97-4AA6-A732-8C3E0F402E17}" destId="{22C4768F-0234-4181-89DE-AB42911460C3}" srcOrd="0" destOrd="0" presId="urn:microsoft.com/office/officeart/2018/2/layout/IconVerticalSolidList"/>
    <dgm:cxn modelId="{AE8DC1DF-8888-43B6-81F5-541787B49D4C}" srcId="{E989B654-2DDE-44D1-B582-59910D738624}" destId="{BB6EB9B9-CC97-4AA6-A732-8C3E0F402E17}" srcOrd="3" destOrd="0" parTransId="{3D300141-177F-45E2-B043-8BC46AB518F7}" sibTransId="{2C6BF6B7-DF55-47EB-96F8-FAFE4339933D}"/>
    <dgm:cxn modelId="{2DF8EEE7-7E47-469D-BD78-AEC89DCA48CF}" srcId="{E989B654-2DDE-44D1-B582-59910D738624}" destId="{6A22D580-5156-4CFF-B786-F4B92E5D3359}" srcOrd="1" destOrd="0" parTransId="{CFF9A15D-8566-42A5-838C-4AFFE44EE4C3}" sibTransId="{65CC198F-DD71-4FCF-852A-2A3393498B89}"/>
    <dgm:cxn modelId="{BAED7FF9-4E04-48A2-B72F-8A0987838E6D}" type="presOf" srcId="{26D9FC30-8E0A-491F-B123-BF08A25FABB4}" destId="{664E7896-14AD-4AAF-B0CB-15C6DE803246}" srcOrd="0" destOrd="0" presId="urn:microsoft.com/office/officeart/2018/2/layout/IconVerticalSolidList"/>
    <dgm:cxn modelId="{A84A7296-221A-47C8-8CC1-13B6176050A8}" type="presParOf" srcId="{FC23CC77-541E-47BE-A795-1E60776EFF4F}" destId="{C307951D-4463-4073-8C0E-EBF14597BD50}" srcOrd="0" destOrd="0" presId="urn:microsoft.com/office/officeart/2018/2/layout/IconVerticalSolidList"/>
    <dgm:cxn modelId="{2DBF9162-E308-4088-A1E7-00885CA565A2}" type="presParOf" srcId="{C307951D-4463-4073-8C0E-EBF14597BD50}" destId="{1E1B6F60-0019-4E84-ADF7-09F205FBD6E1}" srcOrd="0" destOrd="0" presId="urn:microsoft.com/office/officeart/2018/2/layout/IconVerticalSolidList"/>
    <dgm:cxn modelId="{81B1BF27-614A-4F67-964A-DF428CF637F0}" type="presParOf" srcId="{C307951D-4463-4073-8C0E-EBF14597BD50}" destId="{A804B1E7-F02E-4EB7-A557-57ECA7F6A2CF}" srcOrd="1" destOrd="0" presId="urn:microsoft.com/office/officeart/2018/2/layout/IconVerticalSolidList"/>
    <dgm:cxn modelId="{C214628D-E08E-400E-B48D-7647C3388E82}" type="presParOf" srcId="{C307951D-4463-4073-8C0E-EBF14597BD50}" destId="{93B2B18C-58BE-4C5D-8F26-4BA226625FAE}" srcOrd="2" destOrd="0" presId="urn:microsoft.com/office/officeart/2018/2/layout/IconVerticalSolidList"/>
    <dgm:cxn modelId="{D9400922-84A6-44A2-8396-8331969ACA85}" type="presParOf" srcId="{C307951D-4463-4073-8C0E-EBF14597BD50}" destId="{664E7896-14AD-4AAF-B0CB-15C6DE803246}" srcOrd="3" destOrd="0" presId="urn:microsoft.com/office/officeart/2018/2/layout/IconVerticalSolidList"/>
    <dgm:cxn modelId="{111CA057-3A35-4F0E-BC3A-7ECA70047CB4}" type="presParOf" srcId="{FC23CC77-541E-47BE-A795-1E60776EFF4F}" destId="{9BDA048C-5E6F-488F-9C26-FC9AC4616CF1}" srcOrd="1" destOrd="0" presId="urn:microsoft.com/office/officeart/2018/2/layout/IconVerticalSolidList"/>
    <dgm:cxn modelId="{CDA98233-6907-4CD7-B7BF-4AE4D9A11750}" type="presParOf" srcId="{FC23CC77-541E-47BE-A795-1E60776EFF4F}" destId="{178D3797-2F92-4333-9F7A-C3B541A831C6}" srcOrd="2" destOrd="0" presId="urn:microsoft.com/office/officeart/2018/2/layout/IconVerticalSolidList"/>
    <dgm:cxn modelId="{AC5ABF01-134C-4217-BD17-F7F2E5E86082}" type="presParOf" srcId="{178D3797-2F92-4333-9F7A-C3B541A831C6}" destId="{F708C0DB-EFE3-43C5-9569-6CD3F482D79B}" srcOrd="0" destOrd="0" presId="urn:microsoft.com/office/officeart/2018/2/layout/IconVerticalSolidList"/>
    <dgm:cxn modelId="{22BCE813-0941-4D67-A555-593E99016A1C}" type="presParOf" srcId="{178D3797-2F92-4333-9F7A-C3B541A831C6}" destId="{CCEEA5DC-1620-46D0-A06B-C097CF55766D}" srcOrd="1" destOrd="0" presId="urn:microsoft.com/office/officeart/2018/2/layout/IconVerticalSolidList"/>
    <dgm:cxn modelId="{CD5C45D5-D8A9-4A18-9D47-8AF21BD1FA31}" type="presParOf" srcId="{178D3797-2F92-4333-9F7A-C3B541A831C6}" destId="{FA1E8040-7D78-4845-8C84-B99DA0D9B5A0}" srcOrd="2" destOrd="0" presId="urn:microsoft.com/office/officeart/2018/2/layout/IconVerticalSolidList"/>
    <dgm:cxn modelId="{D76CBFE0-B4FC-4E4A-975A-E8A7D2FC8A48}" type="presParOf" srcId="{178D3797-2F92-4333-9F7A-C3B541A831C6}" destId="{A8D0E258-4D19-4800-8929-33884FF97DC2}" srcOrd="3" destOrd="0" presId="urn:microsoft.com/office/officeart/2018/2/layout/IconVerticalSolidList"/>
    <dgm:cxn modelId="{FE2CA4DC-1840-407C-865B-DD50812323BB}" type="presParOf" srcId="{FC23CC77-541E-47BE-A795-1E60776EFF4F}" destId="{2E5CE6F7-49A2-4D50-A9AF-684567AC9C81}" srcOrd="3" destOrd="0" presId="urn:microsoft.com/office/officeart/2018/2/layout/IconVerticalSolidList"/>
    <dgm:cxn modelId="{57A42015-23A8-4D54-A32C-CF3D87472077}" type="presParOf" srcId="{FC23CC77-541E-47BE-A795-1E60776EFF4F}" destId="{53F0D8A4-4CB6-45CD-A494-B3CE7510F1AA}" srcOrd="4" destOrd="0" presId="urn:microsoft.com/office/officeart/2018/2/layout/IconVerticalSolidList"/>
    <dgm:cxn modelId="{CAE6B0D0-0E30-4BF4-A52F-5B69F649352D}" type="presParOf" srcId="{53F0D8A4-4CB6-45CD-A494-B3CE7510F1AA}" destId="{232D5E76-6B88-428D-ACF1-B9CFCEE9FD51}" srcOrd="0" destOrd="0" presId="urn:microsoft.com/office/officeart/2018/2/layout/IconVerticalSolidList"/>
    <dgm:cxn modelId="{6906E49F-6EB7-4042-A90B-8C7D7B7E7E5C}" type="presParOf" srcId="{53F0D8A4-4CB6-45CD-A494-B3CE7510F1AA}" destId="{03D8EDE2-D11B-48F8-832D-8F904DDA8C19}" srcOrd="1" destOrd="0" presId="urn:microsoft.com/office/officeart/2018/2/layout/IconVerticalSolidList"/>
    <dgm:cxn modelId="{910F53CC-8593-474B-A26E-48253CCCCEA3}" type="presParOf" srcId="{53F0D8A4-4CB6-45CD-A494-B3CE7510F1AA}" destId="{F12B7BE7-F490-4447-9863-6F420AEE9799}" srcOrd="2" destOrd="0" presId="urn:microsoft.com/office/officeart/2018/2/layout/IconVerticalSolidList"/>
    <dgm:cxn modelId="{FDD996F6-7593-4657-9926-270EECE3E26A}" type="presParOf" srcId="{53F0D8A4-4CB6-45CD-A494-B3CE7510F1AA}" destId="{49683627-79F5-4478-B5EF-BD7B5728E173}" srcOrd="3" destOrd="0" presId="urn:microsoft.com/office/officeart/2018/2/layout/IconVerticalSolidList"/>
    <dgm:cxn modelId="{F8079E0C-E3B8-4C03-B717-4CC937AE0508}" type="presParOf" srcId="{FC23CC77-541E-47BE-A795-1E60776EFF4F}" destId="{12ED1278-D011-420D-B22E-B50ECF55A5CA}" srcOrd="5" destOrd="0" presId="urn:microsoft.com/office/officeart/2018/2/layout/IconVerticalSolidList"/>
    <dgm:cxn modelId="{0B7838CE-5522-4AD1-B8BE-C6F0F8688BED}" type="presParOf" srcId="{FC23CC77-541E-47BE-A795-1E60776EFF4F}" destId="{B0F5F519-7675-4487-9050-68BD319F9EF8}" srcOrd="6" destOrd="0" presId="urn:microsoft.com/office/officeart/2018/2/layout/IconVerticalSolidList"/>
    <dgm:cxn modelId="{D82E668A-FE04-406E-87D2-AFB485359BB6}" type="presParOf" srcId="{B0F5F519-7675-4487-9050-68BD319F9EF8}" destId="{78D4DE54-F65A-48DD-9782-5CD341967767}" srcOrd="0" destOrd="0" presId="urn:microsoft.com/office/officeart/2018/2/layout/IconVerticalSolidList"/>
    <dgm:cxn modelId="{47B66E92-F37C-41C8-9B01-E03E03526958}" type="presParOf" srcId="{B0F5F519-7675-4487-9050-68BD319F9EF8}" destId="{07CF89A1-FE80-43DF-B801-E997090030BC}" srcOrd="1" destOrd="0" presId="urn:microsoft.com/office/officeart/2018/2/layout/IconVerticalSolidList"/>
    <dgm:cxn modelId="{F49B6D01-5B31-46A6-A4AA-05274806E518}" type="presParOf" srcId="{B0F5F519-7675-4487-9050-68BD319F9EF8}" destId="{F07861D6-1A8F-4EF7-A115-54F49A1564CD}" srcOrd="2" destOrd="0" presId="urn:microsoft.com/office/officeart/2018/2/layout/IconVerticalSolidList"/>
    <dgm:cxn modelId="{7AB137AA-2DF2-4619-8BAC-C2B34AAAEC28}" type="presParOf" srcId="{B0F5F519-7675-4487-9050-68BD319F9EF8}" destId="{22C4768F-0234-4181-89DE-AB42911460C3}" srcOrd="3" destOrd="0" presId="urn:microsoft.com/office/officeart/2018/2/layout/IconVerticalSolidList"/>
    <dgm:cxn modelId="{A95AF4BF-2BC6-4297-87F0-7BB04A0B6FA6}" type="presParOf" srcId="{FC23CC77-541E-47BE-A795-1E60776EFF4F}" destId="{A5FE0E9B-6B34-4E33-A5F0-3534293CCF23}" srcOrd="7" destOrd="0" presId="urn:microsoft.com/office/officeart/2018/2/layout/IconVerticalSolidList"/>
    <dgm:cxn modelId="{5B4C5887-16BA-48D7-B9F4-6164FFD96207}" type="presParOf" srcId="{FC23CC77-541E-47BE-A795-1E60776EFF4F}" destId="{3ED758AC-E731-403F-B6B4-02872E1A0722}" srcOrd="8" destOrd="0" presId="urn:microsoft.com/office/officeart/2018/2/layout/IconVerticalSolidList"/>
    <dgm:cxn modelId="{3F048091-5489-45B1-AC29-C7B72E280938}" type="presParOf" srcId="{3ED758AC-E731-403F-B6B4-02872E1A0722}" destId="{42A83787-DF03-45DC-8819-C916E5D6C282}" srcOrd="0" destOrd="0" presId="urn:microsoft.com/office/officeart/2018/2/layout/IconVerticalSolidList"/>
    <dgm:cxn modelId="{B9C52230-BB91-4F17-AC7E-CEC300457B6F}" type="presParOf" srcId="{3ED758AC-E731-403F-B6B4-02872E1A0722}" destId="{1820274F-9F5F-4797-8534-CD9680CDD322}" srcOrd="1" destOrd="0" presId="urn:microsoft.com/office/officeart/2018/2/layout/IconVerticalSolidList"/>
    <dgm:cxn modelId="{FA28E3F7-9A2E-4CC9-B646-E80D0E72F8C4}" type="presParOf" srcId="{3ED758AC-E731-403F-B6B4-02872E1A0722}" destId="{4E0A4C05-65EB-4E1F-B730-12997EA7CD18}" srcOrd="2" destOrd="0" presId="urn:microsoft.com/office/officeart/2018/2/layout/IconVerticalSolidList"/>
    <dgm:cxn modelId="{85FF9E66-7591-4825-AE4E-14340BF32B3C}" type="presParOf" srcId="{3ED758AC-E731-403F-B6B4-02872E1A0722}" destId="{4D89A528-5662-4725-AE9E-4673E47825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C112F3-AF44-44AF-B48F-84D3B504C20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337305A-E530-4F9C-BFF1-A0511C68A86E}">
      <dgm:prSet/>
      <dgm:spPr/>
      <dgm:t>
        <a:bodyPr/>
        <a:lstStyle/>
        <a:p>
          <a:r>
            <a:rPr lang="en-US" dirty="0">
              <a:latin typeface="Abadi" panose="020B0604020104020204" pitchFamily="34" charset="0"/>
            </a:rPr>
            <a:t>7, 8 subjects max</a:t>
          </a:r>
        </a:p>
      </dgm:t>
    </dgm:pt>
    <dgm:pt modelId="{111DAC96-6CA2-44F7-ADC6-63B272B26A3F}" type="parTrans" cxnId="{2EEE3409-E32E-477B-ACB0-4FCA2E062C07}">
      <dgm:prSet/>
      <dgm:spPr/>
      <dgm:t>
        <a:bodyPr/>
        <a:lstStyle/>
        <a:p>
          <a:endParaRPr lang="en-US"/>
        </a:p>
      </dgm:t>
    </dgm:pt>
    <dgm:pt modelId="{6C043FA7-A7AB-41E3-9565-15947A1694D1}" type="sibTrans" cxnId="{2EEE3409-E32E-477B-ACB0-4FCA2E062C07}">
      <dgm:prSet/>
      <dgm:spPr/>
      <dgm:t>
        <a:bodyPr/>
        <a:lstStyle/>
        <a:p>
          <a:endParaRPr lang="en-US"/>
        </a:p>
      </dgm:t>
    </dgm:pt>
    <dgm:pt modelId="{173339F5-D4E6-47AA-8406-8D34AA744564}">
      <dgm:prSet custT="1"/>
      <dgm:spPr/>
      <dgm:t>
        <a:bodyPr/>
        <a:lstStyle/>
        <a:p>
          <a:r>
            <a:rPr lang="en-US" sz="2000" dirty="0">
              <a:latin typeface="Abadi" panose="020B0604020104020204" pitchFamily="34" charset="0"/>
            </a:rPr>
            <a:t>Do not take on any more than 8 subjects for your Leaving Certificate in the hope of getting more points, it is too much pressure and time consuming. Stats show other subjects suffer.</a:t>
          </a:r>
        </a:p>
      </dgm:t>
    </dgm:pt>
    <dgm:pt modelId="{C89F80EA-4768-4F61-B6D2-3C8AAE5F7492}" type="parTrans" cxnId="{072E609C-B721-4ABC-844D-EDC921C7E669}">
      <dgm:prSet/>
      <dgm:spPr/>
      <dgm:t>
        <a:bodyPr/>
        <a:lstStyle/>
        <a:p>
          <a:endParaRPr lang="en-US"/>
        </a:p>
      </dgm:t>
    </dgm:pt>
    <dgm:pt modelId="{0D0C2FB8-7A88-4362-B392-6CFE07E63DCE}" type="sibTrans" cxnId="{072E609C-B721-4ABC-844D-EDC921C7E669}">
      <dgm:prSet/>
      <dgm:spPr/>
      <dgm:t>
        <a:bodyPr/>
        <a:lstStyle/>
        <a:p>
          <a:endParaRPr lang="en-US"/>
        </a:p>
      </dgm:t>
    </dgm:pt>
    <dgm:pt modelId="{A9AF0F10-AF6C-4BBB-8F7B-38488D2D5B16}">
      <dgm:prSet/>
      <dgm:spPr/>
      <dgm:t>
        <a:bodyPr/>
        <a:lstStyle/>
        <a:p>
          <a:r>
            <a:rPr lang="en-US" dirty="0">
              <a:latin typeface="Abadi" panose="020B0604020104020204" pitchFamily="34" charset="0"/>
            </a:rPr>
            <a:t>Points</a:t>
          </a:r>
        </a:p>
      </dgm:t>
    </dgm:pt>
    <dgm:pt modelId="{99AA649F-CC4D-4320-B0BD-4E462181BBE9}" type="parTrans" cxnId="{FF07EE9D-FFD5-4892-9C8B-711F9F348673}">
      <dgm:prSet/>
      <dgm:spPr/>
      <dgm:t>
        <a:bodyPr/>
        <a:lstStyle/>
        <a:p>
          <a:endParaRPr lang="en-US"/>
        </a:p>
      </dgm:t>
    </dgm:pt>
    <dgm:pt modelId="{F005B22D-2B3A-49CD-A738-F6840B036263}" type="sibTrans" cxnId="{FF07EE9D-FFD5-4892-9C8B-711F9F348673}">
      <dgm:prSet/>
      <dgm:spPr/>
      <dgm:t>
        <a:bodyPr/>
        <a:lstStyle/>
        <a:p>
          <a:endParaRPr lang="en-US"/>
        </a:p>
      </dgm:t>
    </dgm:pt>
    <dgm:pt modelId="{48A5E562-8B7E-4A16-993C-21F33BC1DEEC}">
      <dgm:prSet custT="1"/>
      <dgm:spPr/>
      <dgm:t>
        <a:bodyPr/>
        <a:lstStyle/>
        <a:p>
          <a:r>
            <a:rPr lang="en-US" sz="2000" dirty="0">
              <a:latin typeface="Abadi" panose="020B0604020104020204" pitchFamily="34" charset="0"/>
            </a:rPr>
            <a:t>Try not to become overly-concerned about points. Points are calculated on your 6 best subjects. There are back door routes into courses. You will have 20 course choices on CAO.</a:t>
          </a:r>
          <a:endParaRPr lang="en-US" sz="1100" dirty="0"/>
        </a:p>
      </dgm:t>
    </dgm:pt>
    <dgm:pt modelId="{5903DC98-E309-4AED-9D04-CA2ABB09747E}" type="parTrans" cxnId="{41DCE16C-18C3-4549-AFE1-95658F93A749}">
      <dgm:prSet/>
      <dgm:spPr/>
      <dgm:t>
        <a:bodyPr/>
        <a:lstStyle/>
        <a:p>
          <a:endParaRPr lang="en-US"/>
        </a:p>
      </dgm:t>
    </dgm:pt>
    <dgm:pt modelId="{57A0A06F-2946-4739-940B-23C26B8FEC72}" type="sibTrans" cxnId="{41DCE16C-18C3-4549-AFE1-95658F93A749}">
      <dgm:prSet/>
      <dgm:spPr/>
      <dgm:t>
        <a:bodyPr/>
        <a:lstStyle/>
        <a:p>
          <a:endParaRPr lang="en-US"/>
        </a:p>
      </dgm:t>
    </dgm:pt>
    <dgm:pt modelId="{BBC3A7A5-73AD-4E14-80B9-5F2CF366A815}">
      <dgm:prSet/>
      <dgm:spPr/>
      <dgm:t>
        <a:bodyPr/>
        <a:lstStyle/>
        <a:p>
          <a:r>
            <a:rPr lang="en-US" dirty="0">
              <a:latin typeface="Abadi" panose="020B0604020104020204" pitchFamily="34" charset="0"/>
            </a:rPr>
            <a:t>Research  now</a:t>
          </a:r>
        </a:p>
      </dgm:t>
    </dgm:pt>
    <dgm:pt modelId="{A9DBFDA5-5CEF-42DD-A5D2-7A7728D5BC43}" type="parTrans" cxnId="{A05F8068-9055-4D97-8634-62F6201A6E43}">
      <dgm:prSet/>
      <dgm:spPr/>
      <dgm:t>
        <a:bodyPr/>
        <a:lstStyle/>
        <a:p>
          <a:endParaRPr lang="en-US"/>
        </a:p>
      </dgm:t>
    </dgm:pt>
    <dgm:pt modelId="{BB0D74BA-652F-4E86-B0FD-3EB42376CAA6}" type="sibTrans" cxnId="{A05F8068-9055-4D97-8634-62F6201A6E43}">
      <dgm:prSet/>
      <dgm:spPr/>
      <dgm:t>
        <a:bodyPr/>
        <a:lstStyle/>
        <a:p>
          <a:endParaRPr lang="en-US"/>
        </a:p>
      </dgm:t>
    </dgm:pt>
    <dgm:pt modelId="{9B32C597-9337-4CBF-A0F3-D1FEBE9FEC7C}">
      <dgm:prSet custT="1"/>
      <dgm:spPr/>
      <dgm:t>
        <a:bodyPr/>
        <a:lstStyle/>
        <a:p>
          <a:r>
            <a:rPr lang="en-US" sz="2000" dirty="0">
              <a:latin typeface="Abadi" panose="020B0604020104020204" pitchFamily="34" charset="0"/>
            </a:rPr>
            <a:t>Don’t make the assumption that you can change subject choices in September 22.</a:t>
          </a:r>
        </a:p>
      </dgm:t>
    </dgm:pt>
    <dgm:pt modelId="{C107B954-41D7-4512-8B4D-4534B9E35F63}" type="parTrans" cxnId="{958EDFC2-E601-49CD-A954-4CD1D57189A0}">
      <dgm:prSet/>
      <dgm:spPr/>
      <dgm:t>
        <a:bodyPr/>
        <a:lstStyle/>
        <a:p>
          <a:endParaRPr lang="en-US"/>
        </a:p>
      </dgm:t>
    </dgm:pt>
    <dgm:pt modelId="{BA125019-5001-4176-9E4D-553E2C5D5E73}" type="sibTrans" cxnId="{958EDFC2-E601-49CD-A954-4CD1D57189A0}">
      <dgm:prSet/>
      <dgm:spPr/>
      <dgm:t>
        <a:bodyPr/>
        <a:lstStyle/>
        <a:p>
          <a:endParaRPr lang="en-US"/>
        </a:p>
      </dgm:t>
    </dgm:pt>
    <dgm:pt modelId="{B7B4B33C-3395-4005-BB4E-155FCE6E742E}">
      <dgm:prSet custT="1"/>
      <dgm:spPr/>
      <dgm:t>
        <a:bodyPr/>
        <a:lstStyle/>
        <a:p>
          <a:r>
            <a:rPr lang="en-US" sz="2000" dirty="0">
              <a:latin typeface="Abadi" panose="020B0604020104020204" pitchFamily="34" charset="0"/>
            </a:rPr>
            <a:t>YOU ARE NOT GUARANTEED A CHANGE, ESPECIALLY WHEN CLASSES ARE FULL</a:t>
          </a:r>
        </a:p>
      </dgm:t>
    </dgm:pt>
    <dgm:pt modelId="{21C25657-61E5-47C4-8F64-00CE6F4E59EA}" type="parTrans" cxnId="{6971CAA3-9FAA-455E-9D73-0FCC8780B6D6}">
      <dgm:prSet/>
      <dgm:spPr/>
    </dgm:pt>
    <dgm:pt modelId="{95F76B1F-74B0-48C4-8A44-8FD8E7FAE1BE}" type="sibTrans" cxnId="{6971CAA3-9FAA-455E-9D73-0FCC8780B6D6}">
      <dgm:prSet/>
      <dgm:spPr/>
    </dgm:pt>
    <dgm:pt modelId="{D381827F-D3D9-455F-929D-C72AF967BC5B}" type="pres">
      <dgm:prSet presAssocID="{30C112F3-AF44-44AF-B48F-84D3B504C201}" presName="Name0" presStyleCnt="0">
        <dgm:presLayoutVars>
          <dgm:dir/>
          <dgm:animLvl val="lvl"/>
          <dgm:resizeHandles val="exact"/>
        </dgm:presLayoutVars>
      </dgm:prSet>
      <dgm:spPr/>
    </dgm:pt>
    <dgm:pt modelId="{ADCB76F0-BD88-4D70-A2DE-BBF6CBCEFA59}" type="pres">
      <dgm:prSet presAssocID="{2337305A-E530-4F9C-BFF1-A0511C68A86E}" presName="composite" presStyleCnt="0"/>
      <dgm:spPr/>
    </dgm:pt>
    <dgm:pt modelId="{D18D1B96-7145-470E-B9EB-C0BBF9843C31}" type="pres">
      <dgm:prSet presAssocID="{2337305A-E530-4F9C-BFF1-A0511C68A86E}" presName="parTx" presStyleLbl="alignNode1" presStyleIdx="0" presStyleCnt="3">
        <dgm:presLayoutVars>
          <dgm:chMax val="0"/>
          <dgm:chPref val="0"/>
          <dgm:bulletEnabled val="1"/>
        </dgm:presLayoutVars>
      </dgm:prSet>
      <dgm:spPr/>
    </dgm:pt>
    <dgm:pt modelId="{7CA9D7F7-8E22-4CB4-BECB-6FCFA63E5D10}" type="pres">
      <dgm:prSet presAssocID="{2337305A-E530-4F9C-BFF1-A0511C68A86E}" presName="desTx" presStyleLbl="alignAccFollowNode1" presStyleIdx="0" presStyleCnt="3">
        <dgm:presLayoutVars>
          <dgm:bulletEnabled val="1"/>
        </dgm:presLayoutVars>
      </dgm:prSet>
      <dgm:spPr/>
    </dgm:pt>
    <dgm:pt modelId="{B13E211C-F00F-4E11-9304-41578BD46844}" type="pres">
      <dgm:prSet presAssocID="{6C043FA7-A7AB-41E3-9565-15947A1694D1}" presName="space" presStyleCnt="0"/>
      <dgm:spPr/>
    </dgm:pt>
    <dgm:pt modelId="{2B965CC4-702C-4200-870F-400BC33B722E}" type="pres">
      <dgm:prSet presAssocID="{A9AF0F10-AF6C-4BBB-8F7B-38488D2D5B16}" presName="composite" presStyleCnt="0"/>
      <dgm:spPr/>
    </dgm:pt>
    <dgm:pt modelId="{12036526-16AB-4AF4-ABF8-9F4754E6BE87}" type="pres">
      <dgm:prSet presAssocID="{A9AF0F10-AF6C-4BBB-8F7B-38488D2D5B16}" presName="parTx" presStyleLbl="alignNode1" presStyleIdx="1" presStyleCnt="3">
        <dgm:presLayoutVars>
          <dgm:chMax val="0"/>
          <dgm:chPref val="0"/>
          <dgm:bulletEnabled val="1"/>
        </dgm:presLayoutVars>
      </dgm:prSet>
      <dgm:spPr/>
    </dgm:pt>
    <dgm:pt modelId="{FDF93CAA-409E-46DC-A6F4-1034843BF9A3}" type="pres">
      <dgm:prSet presAssocID="{A9AF0F10-AF6C-4BBB-8F7B-38488D2D5B16}" presName="desTx" presStyleLbl="alignAccFollowNode1" presStyleIdx="1" presStyleCnt="3">
        <dgm:presLayoutVars>
          <dgm:bulletEnabled val="1"/>
        </dgm:presLayoutVars>
      </dgm:prSet>
      <dgm:spPr/>
    </dgm:pt>
    <dgm:pt modelId="{8488BD0C-3807-44C2-9F1A-D4EBAB6C09E4}" type="pres">
      <dgm:prSet presAssocID="{F005B22D-2B3A-49CD-A738-F6840B036263}" presName="space" presStyleCnt="0"/>
      <dgm:spPr/>
    </dgm:pt>
    <dgm:pt modelId="{DB97591A-EA65-4205-AF42-9091BF855A98}" type="pres">
      <dgm:prSet presAssocID="{BBC3A7A5-73AD-4E14-80B9-5F2CF366A815}" presName="composite" presStyleCnt="0"/>
      <dgm:spPr/>
    </dgm:pt>
    <dgm:pt modelId="{E67232D3-58E9-4A3F-B30C-C882EDE11553}" type="pres">
      <dgm:prSet presAssocID="{BBC3A7A5-73AD-4E14-80B9-5F2CF366A815}" presName="parTx" presStyleLbl="alignNode1" presStyleIdx="2" presStyleCnt="3">
        <dgm:presLayoutVars>
          <dgm:chMax val="0"/>
          <dgm:chPref val="0"/>
          <dgm:bulletEnabled val="1"/>
        </dgm:presLayoutVars>
      </dgm:prSet>
      <dgm:spPr/>
    </dgm:pt>
    <dgm:pt modelId="{CA31151D-A5A0-4E79-B2E6-9651A9DFE313}" type="pres">
      <dgm:prSet presAssocID="{BBC3A7A5-73AD-4E14-80B9-5F2CF366A815}" presName="desTx" presStyleLbl="alignAccFollowNode1" presStyleIdx="2" presStyleCnt="3">
        <dgm:presLayoutVars>
          <dgm:bulletEnabled val="1"/>
        </dgm:presLayoutVars>
      </dgm:prSet>
      <dgm:spPr/>
    </dgm:pt>
  </dgm:ptLst>
  <dgm:cxnLst>
    <dgm:cxn modelId="{2EEE3409-E32E-477B-ACB0-4FCA2E062C07}" srcId="{30C112F3-AF44-44AF-B48F-84D3B504C201}" destId="{2337305A-E530-4F9C-BFF1-A0511C68A86E}" srcOrd="0" destOrd="0" parTransId="{111DAC96-6CA2-44F7-ADC6-63B272B26A3F}" sibTransId="{6C043FA7-A7AB-41E3-9565-15947A1694D1}"/>
    <dgm:cxn modelId="{B347F10C-D4A2-4D6F-A666-E5D317696789}" type="presOf" srcId="{2337305A-E530-4F9C-BFF1-A0511C68A86E}" destId="{D18D1B96-7145-470E-B9EB-C0BBF9843C31}" srcOrd="0" destOrd="0" presId="urn:microsoft.com/office/officeart/2005/8/layout/hList1"/>
    <dgm:cxn modelId="{C8C64C26-1E8B-4BD8-9A6E-3776C20A9DA2}" type="presOf" srcId="{9B32C597-9337-4CBF-A0F3-D1FEBE9FEC7C}" destId="{CA31151D-A5A0-4E79-B2E6-9651A9DFE313}" srcOrd="0" destOrd="0" presId="urn:microsoft.com/office/officeart/2005/8/layout/hList1"/>
    <dgm:cxn modelId="{3636CB2A-7E60-4663-9D8D-1270E822E67B}" type="presOf" srcId="{BBC3A7A5-73AD-4E14-80B9-5F2CF366A815}" destId="{E67232D3-58E9-4A3F-B30C-C882EDE11553}" srcOrd="0" destOrd="0" presId="urn:microsoft.com/office/officeart/2005/8/layout/hList1"/>
    <dgm:cxn modelId="{04308146-FB4E-4DD1-BB91-F13B2237A9E4}" type="presOf" srcId="{173339F5-D4E6-47AA-8406-8D34AA744564}" destId="{7CA9D7F7-8E22-4CB4-BECB-6FCFA63E5D10}" srcOrd="0" destOrd="0" presId="urn:microsoft.com/office/officeart/2005/8/layout/hList1"/>
    <dgm:cxn modelId="{063D4167-6A92-4CC8-8431-D6752F03FF89}" type="presOf" srcId="{A9AF0F10-AF6C-4BBB-8F7B-38488D2D5B16}" destId="{12036526-16AB-4AF4-ABF8-9F4754E6BE87}" srcOrd="0" destOrd="0" presId="urn:microsoft.com/office/officeart/2005/8/layout/hList1"/>
    <dgm:cxn modelId="{A05F8068-9055-4D97-8634-62F6201A6E43}" srcId="{30C112F3-AF44-44AF-B48F-84D3B504C201}" destId="{BBC3A7A5-73AD-4E14-80B9-5F2CF366A815}" srcOrd="2" destOrd="0" parTransId="{A9DBFDA5-5CEF-42DD-A5D2-7A7728D5BC43}" sibTransId="{BB0D74BA-652F-4E86-B0FD-3EB42376CAA6}"/>
    <dgm:cxn modelId="{41DCE16C-18C3-4549-AFE1-95658F93A749}" srcId="{A9AF0F10-AF6C-4BBB-8F7B-38488D2D5B16}" destId="{48A5E562-8B7E-4A16-993C-21F33BC1DEEC}" srcOrd="0" destOrd="0" parTransId="{5903DC98-E309-4AED-9D04-CA2ABB09747E}" sibTransId="{57A0A06F-2946-4739-940B-23C26B8FEC72}"/>
    <dgm:cxn modelId="{95222370-96B0-4E45-93D3-A6EF4AB15550}" type="presOf" srcId="{48A5E562-8B7E-4A16-993C-21F33BC1DEEC}" destId="{FDF93CAA-409E-46DC-A6F4-1034843BF9A3}" srcOrd="0" destOrd="0" presId="urn:microsoft.com/office/officeart/2005/8/layout/hList1"/>
    <dgm:cxn modelId="{68D0BC71-6F1D-4064-83E6-DB6B6B3DB01C}" type="presOf" srcId="{B7B4B33C-3395-4005-BB4E-155FCE6E742E}" destId="{CA31151D-A5A0-4E79-B2E6-9651A9DFE313}" srcOrd="0" destOrd="1" presId="urn:microsoft.com/office/officeart/2005/8/layout/hList1"/>
    <dgm:cxn modelId="{BF42DB91-A10D-4DBC-B505-2D26746EE17B}" type="presOf" srcId="{30C112F3-AF44-44AF-B48F-84D3B504C201}" destId="{D381827F-D3D9-455F-929D-C72AF967BC5B}" srcOrd="0" destOrd="0" presId="urn:microsoft.com/office/officeart/2005/8/layout/hList1"/>
    <dgm:cxn modelId="{072E609C-B721-4ABC-844D-EDC921C7E669}" srcId="{2337305A-E530-4F9C-BFF1-A0511C68A86E}" destId="{173339F5-D4E6-47AA-8406-8D34AA744564}" srcOrd="0" destOrd="0" parTransId="{C89F80EA-4768-4F61-B6D2-3C8AAE5F7492}" sibTransId="{0D0C2FB8-7A88-4362-B392-6CFE07E63DCE}"/>
    <dgm:cxn modelId="{FF07EE9D-FFD5-4892-9C8B-711F9F348673}" srcId="{30C112F3-AF44-44AF-B48F-84D3B504C201}" destId="{A9AF0F10-AF6C-4BBB-8F7B-38488D2D5B16}" srcOrd="1" destOrd="0" parTransId="{99AA649F-CC4D-4320-B0BD-4E462181BBE9}" sibTransId="{F005B22D-2B3A-49CD-A738-F6840B036263}"/>
    <dgm:cxn modelId="{6971CAA3-9FAA-455E-9D73-0FCC8780B6D6}" srcId="{BBC3A7A5-73AD-4E14-80B9-5F2CF366A815}" destId="{B7B4B33C-3395-4005-BB4E-155FCE6E742E}" srcOrd="1" destOrd="0" parTransId="{21C25657-61E5-47C4-8F64-00CE6F4E59EA}" sibTransId="{95F76B1F-74B0-48C4-8A44-8FD8E7FAE1BE}"/>
    <dgm:cxn modelId="{958EDFC2-E601-49CD-A954-4CD1D57189A0}" srcId="{BBC3A7A5-73AD-4E14-80B9-5F2CF366A815}" destId="{9B32C597-9337-4CBF-A0F3-D1FEBE9FEC7C}" srcOrd="0" destOrd="0" parTransId="{C107B954-41D7-4512-8B4D-4534B9E35F63}" sibTransId="{BA125019-5001-4176-9E4D-553E2C5D5E73}"/>
    <dgm:cxn modelId="{ADFF5DCB-14D2-4280-AC5C-8300F64C3988}" type="presParOf" srcId="{D381827F-D3D9-455F-929D-C72AF967BC5B}" destId="{ADCB76F0-BD88-4D70-A2DE-BBF6CBCEFA59}" srcOrd="0" destOrd="0" presId="urn:microsoft.com/office/officeart/2005/8/layout/hList1"/>
    <dgm:cxn modelId="{3B1F93F5-81FF-4DFB-A53C-1D6E618664F4}" type="presParOf" srcId="{ADCB76F0-BD88-4D70-A2DE-BBF6CBCEFA59}" destId="{D18D1B96-7145-470E-B9EB-C0BBF9843C31}" srcOrd="0" destOrd="0" presId="urn:microsoft.com/office/officeart/2005/8/layout/hList1"/>
    <dgm:cxn modelId="{4AA14BF9-4311-4307-86C6-6B616679DF55}" type="presParOf" srcId="{ADCB76F0-BD88-4D70-A2DE-BBF6CBCEFA59}" destId="{7CA9D7F7-8E22-4CB4-BECB-6FCFA63E5D10}" srcOrd="1" destOrd="0" presId="urn:microsoft.com/office/officeart/2005/8/layout/hList1"/>
    <dgm:cxn modelId="{05C29017-DCEB-417D-B4E7-83BC7EDAE14C}" type="presParOf" srcId="{D381827F-D3D9-455F-929D-C72AF967BC5B}" destId="{B13E211C-F00F-4E11-9304-41578BD46844}" srcOrd="1" destOrd="0" presId="urn:microsoft.com/office/officeart/2005/8/layout/hList1"/>
    <dgm:cxn modelId="{5E5AA4B6-DB3B-4185-A673-59DB96DC0D08}" type="presParOf" srcId="{D381827F-D3D9-455F-929D-C72AF967BC5B}" destId="{2B965CC4-702C-4200-870F-400BC33B722E}" srcOrd="2" destOrd="0" presId="urn:microsoft.com/office/officeart/2005/8/layout/hList1"/>
    <dgm:cxn modelId="{1F7E165B-A261-4248-AFFE-3300BAD56FC1}" type="presParOf" srcId="{2B965CC4-702C-4200-870F-400BC33B722E}" destId="{12036526-16AB-4AF4-ABF8-9F4754E6BE87}" srcOrd="0" destOrd="0" presId="urn:microsoft.com/office/officeart/2005/8/layout/hList1"/>
    <dgm:cxn modelId="{F5E1955E-46FF-49AA-8BA0-5C26CA9E9413}" type="presParOf" srcId="{2B965CC4-702C-4200-870F-400BC33B722E}" destId="{FDF93CAA-409E-46DC-A6F4-1034843BF9A3}" srcOrd="1" destOrd="0" presId="urn:microsoft.com/office/officeart/2005/8/layout/hList1"/>
    <dgm:cxn modelId="{D1F81D5B-53CC-40D4-BD83-41BE4AD7E7E9}" type="presParOf" srcId="{D381827F-D3D9-455F-929D-C72AF967BC5B}" destId="{8488BD0C-3807-44C2-9F1A-D4EBAB6C09E4}" srcOrd="3" destOrd="0" presId="urn:microsoft.com/office/officeart/2005/8/layout/hList1"/>
    <dgm:cxn modelId="{6D5741E4-2A3D-4FD6-A584-62A9A6E3AF66}" type="presParOf" srcId="{D381827F-D3D9-455F-929D-C72AF967BC5B}" destId="{DB97591A-EA65-4205-AF42-9091BF855A98}" srcOrd="4" destOrd="0" presId="urn:microsoft.com/office/officeart/2005/8/layout/hList1"/>
    <dgm:cxn modelId="{41995804-DA95-4D97-9A6A-004C45DB8D50}" type="presParOf" srcId="{DB97591A-EA65-4205-AF42-9091BF855A98}" destId="{E67232D3-58E9-4A3F-B30C-C882EDE11553}" srcOrd="0" destOrd="0" presId="urn:microsoft.com/office/officeart/2005/8/layout/hList1"/>
    <dgm:cxn modelId="{1C6C64C9-D50C-4E9B-91D2-F5DEA1D4097D}" type="presParOf" srcId="{DB97591A-EA65-4205-AF42-9091BF855A98}" destId="{CA31151D-A5A0-4E79-B2E6-9651A9DFE3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5FFEA-4A7A-4795-B744-743CBC2356DC}">
      <dsp:nvSpPr>
        <dsp:cNvPr id="0" name=""/>
        <dsp:cNvSpPr/>
      </dsp:nvSpPr>
      <dsp:spPr>
        <a:xfrm>
          <a:off x="0" y="791984"/>
          <a:ext cx="7467600" cy="146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AF6E1-D6F8-421B-ABD8-E59994B4D2BC}">
      <dsp:nvSpPr>
        <dsp:cNvPr id="0" name=""/>
        <dsp:cNvSpPr/>
      </dsp:nvSpPr>
      <dsp:spPr>
        <a:xfrm>
          <a:off x="442292" y="1120962"/>
          <a:ext cx="804169" cy="804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19571-A5D9-4339-B0B7-9A9147570BFA}">
      <dsp:nvSpPr>
        <dsp:cNvPr id="0" name=""/>
        <dsp:cNvSpPr/>
      </dsp:nvSpPr>
      <dsp:spPr>
        <a:xfrm>
          <a:off x="1688755" y="791984"/>
          <a:ext cx="5778844" cy="146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42" tIns="154742" rIns="154742" bIns="154742"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Abadi" panose="020B0604020104020204" pitchFamily="34" charset="0"/>
            </a:rPr>
            <a:t>When you will enter your subjects, they must be in genuine order of preference, 1 being the subject you most want, 2..3..4.. With 5 and 6 as back up plans if you don’t get your first 4. The school will try to get you your top 4, so make sure you get this right and be happy with your 5th and 6th. </a:t>
          </a:r>
          <a:endParaRPr lang="en-US" sz="1600" kern="1200" dirty="0">
            <a:latin typeface="Abadi" panose="020B0604020104020204" pitchFamily="34" charset="0"/>
          </a:endParaRPr>
        </a:p>
      </dsp:txBody>
      <dsp:txXfrm>
        <a:off x="1688755" y="791984"/>
        <a:ext cx="5778844" cy="1462125"/>
      </dsp:txXfrm>
    </dsp:sp>
    <dsp:sp modelId="{B678D814-5F06-4B82-BDDE-96184EFDC5C9}">
      <dsp:nvSpPr>
        <dsp:cNvPr id="0" name=""/>
        <dsp:cNvSpPr/>
      </dsp:nvSpPr>
      <dsp:spPr>
        <a:xfrm>
          <a:off x="0" y="2619641"/>
          <a:ext cx="7467600" cy="146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7ED1E-292B-4F44-A3E2-CCA782B9350F}">
      <dsp:nvSpPr>
        <dsp:cNvPr id="0" name=""/>
        <dsp:cNvSpPr/>
      </dsp:nvSpPr>
      <dsp:spPr>
        <a:xfrm>
          <a:off x="442292" y="2948619"/>
          <a:ext cx="804169" cy="804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72457-C81C-4400-9946-1553B14AB35B}">
      <dsp:nvSpPr>
        <dsp:cNvPr id="0" name=""/>
        <dsp:cNvSpPr/>
      </dsp:nvSpPr>
      <dsp:spPr>
        <a:xfrm>
          <a:off x="1688755" y="2619641"/>
          <a:ext cx="5778844" cy="146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42" tIns="154742" rIns="154742" bIns="154742" numCol="1" spcCol="1270" anchor="ctr" anchorCtr="0">
          <a:noAutofit/>
        </a:bodyPr>
        <a:lstStyle/>
        <a:p>
          <a:pPr marL="0" lvl="0" indent="0" algn="l" defTabSz="711200">
            <a:lnSpc>
              <a:spcPct val="100000"/>
            </a:lnSpc>
            <a:spcBef>
              <a:spcPct val="0"/>
            </a:spcBef>
            <a:spcAft>
              <a:spcPct val="35000"/>
            </a:spcAft>
            <a:buNone/>
          </a:pPr>
          <a:r>
            <a:rPr lang="en-GB" sz="1600" u="sng" kern="1200" dirty="0">
              <a:latin typeface="Abadi" panose="020B0604020104020204" pitchFamily="34" charset="0"/>
            </a:rPr>
            <a:t>As Applied Maths and Agricultural Science are outside of school hours, they will not be options on your subject choice options form.</a:t>
          </a:r>
          <a:r>
            <a:rPr lang="en-GB" sz="1600" kern="1200" dirty="0">
              <a:latin typeface="Abadi" panose="020B0604020104020204" pitchFamily="34" charset="0"/>
            </a:rPr>
            <a:t> You will send your interests in these areas directly to Ms Norris.</a:t>
          </a:r>
          <a:endParaRPr lang="en-US" sz="1600" kern="1200" dirty="0">
            <a:latin typeface="Abadi" panose="020B0604020104020204" pitchFamily="34" charset="0"/>
          </a:endParaRPr>
        </a:p>
      </dsp:txBody>
      <dsp:txXfrm>
        <a:off x="1688755" y="2619641"/>
        <a:ext cx="5778844" cy="1462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391E-74DF-4C2D-AC8F-44E2269E5AA7}">
      <dsp:nvSpPr>
        <dsp:cNvPr id="0" name=""/>
        <dsp:cNvSpPr/>
      </dsp:nvSpPr>
      <dsp:spPr>
        <a:xfrm>
          <a:off x="2017284" y="676"/>
          <a:ext cx="880330" cy="8803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F20EC-3276-4FFC-A36A-A85012E8D70A}">
      <dsp:nvSpPr>
        <dsp:cNvPr id="0" name=""/>
        <dsp:cNvSpPr/>
      </dsp:nvSpPr>
      <dsp:spPr>
        <a:xfrm>
          <a:off x="2204896" y="188288"/>
          <a:ext cx="505107" cy="505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358B8-EB50-403E-B6B2-233BC008AB29}">
      <dsp:nvSpPr>
        <dsp:cNvPr id="0" name=""/>
        <dsp:cNvSpPr/>
      </dsp:nvSpPr>
      <dsp:spPr>
        <a:xfrm>
          <a:off x="381891" y="920575"/>
          <a:ext cx="4151117" cy="10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u="sng" kern="1200" dirty="0">
              <a:latin typeface="Abadi" panose="020B0604020104020204" pitchFamily="34" charset="0"/>
            </a:rPr>
            <a:t>Meeting college requirements</a:t>
          </a:r>
        </a:p>
        <a:p>
          <a:pPr marL="0" lvl="0" indent="0" algn="ctr" defTabSz="666750">
            <a:lnSpc>
              <a:spcPct val="100000"/>
            </a:lnSpc>
            <a:spcBef>
              <a:spcPct val="0"/>
            </a:spcBef>
            <a:spcAft>
              <a:spcPct val="35000"/>
            </a:spcAft>
            <a:buNone/>
            <a:defRPr cap="all"/>
          </a:pPr>
          <a:r>
            <a:rPr lang="en-GB" sz="1500" u="sng" kern="1200" dirty="0">
              <a:latin typeface="Abadi" panose="020B0604020104020204" pitchFamily="34" charset="0"/>
            </a:rPr>
            <a:t> </a:t>
          </a:r>
          <a:r>
            <a:rPr lang="en-GB" sz="1500" kern="1200" dirty="0">
              <a:latin typeface="Abadi" panose="020B0604020104020204" pitchFamily="34" charset="0"/>
            </a:rPr>
            <a:t>minimum and specific matriculation (entry) requirements</a:t>
          </a:r>
          <a:endParaRPr lang="en-US" sz="1500" kern="1200" dirty="0">
            <a:latin typeface="Abadi" panose="020B0604020104020204" pitchFamily="34" charset="0"/>
          </a:endParaRPr>
        </a:p>
      </dsp:txBody>
      <dsp:txXfrm>
        <a:off x="381891" y="920575"/>
        <a:ext cx="4151117" cy="1046530"/>
      </dsp:txXfrm>
    </dsp:sp>
    <dsp:sp modelId="{53F20AB6-218B-4AF3-BB4E-7A7DFFED167A}">
      <dsp:nvSpPr>
        <dsp:cNvPr id="0" name=""/>
        <dsp:cNvSpPr/>
      </dsp:nvSpPr>
      <dsp:spPr>
        <a:xfrm>
          <a:off x="1984624" y="2291169"/>
          <a:ext cx="880330" cy="88033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DFCF1-B596-4336-AD10-E01930A9ABB4}">
      <dsp:nvSpPr>
        <dsp:cNvPr id="0" name=""/>
        <dsp:cNvSpPr/>
      </dsp:nvSpPr>
      <dsp:spPr>
        <a:xfrm>
          <a:off x="2204896" y="2515508"/>
          <a:ext cx="505107" cy="505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E5423-C5C0-47A6-9570-5108305D5129}">
      <dsp:nvSpPr>
        <dsp:cNvPr id="0" name=""/>
        <dsp:cNvSpPr/>
      </dsp:nvSpPr>
      <dsp:spPr>
        <a:xfrm>
          <a:off x="670488" y="3172171"/>
          <a:ext cx="3554671"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u="sng" kern="1200" dirty="0">
              <a:latin typeface="Abadi" panose="020B0604020104020204" pitchFamily="34" charset="0"/>
            </a:rPr>
            <a:t>Meeting points requirements</a:t>
          </a:r>
          <a:endParaRPr lang="en-US" sz="1500" u="sng" kern="1200" dirty="0">
            <a:latin typeface="Abadi" panose="020B0604020104020204" pitchFamily="34" charset="0"/>
          </a:endParaRPr>
        </a:p>
      </dsp:txBody>
      <dsp:txXfrm>
        <a:off x="670488" y="3172171"/>
        <a:ext cx="3554671" cy="577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E7D3-42B0-4D93-9B1E-82D13D67EEDC}">
      <dsp:nvSpPr>
        <dsp:cNvPr id="0" name=""/>
        <dsp:cNvSpPr/>
      </dsp:nvSpPr>
      <dsp:spPr>
        <a:xfrm>
          <a:off x="0" y="0"/>
          <a:ext cx="7772400" cy="12880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1BEE5-C816-4411-9548-3971A553BFAF}">
      <dsp:nvSpPr>
        <dsp:cNvPr id="0" name=""/>
        <dsp:cNvSpPr/>
      </dsp:nvSpPr>
      <dsp:spPr>
        <a:xfrm>
          <a:off x="389626" y="292346"/>
          <a:ext cx="708412" cy="7084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CC5CE-6354-43A0-AC10-980D96D99041}">
      <dsp:nvSpPr>
        <dsp:cNvPr id="0" name=""/>
        <dsp:cNvSpPr/>
      </dsp:nvSpPr>
      <dsp:spPr>
        <a:xfrm>
          <a:off x="1487666" y="2541"/>
          <a:ext cx="6284733" cy="128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6" tIns="136316" rIns="136316" bIns="136316" numCol="1" spcCol="1270" anchor="ctr" anchorCtr="0">
          <a:noAutofit/>
        </a:bodyPr>
        <a:lstStyle/>
        <a:p>
          <a:pPr marL="0" lvl="0" indent="0" algn="l" defTabSz="755650">
            <a:lnSpc>
              <a:spcPct val="100000"/>
            </a:lnSpc>
            <a:spcBef>
              <a:spcPct val="0"/>
            </a:spcBef>
            <a:spcAft>
              <a:spcPct val="35000"/>
            </a:spcAft>
            <a:buNone/>
          </a:pPr>
          <a:r>
            <a:rPr lang="en-IE" sz="1700" kern="1200" dirty="0">
              <a:latin typeface="Abadi" panose="020B0604020104020204" pitchFamily="34" charset="0"/>
            </a:rPr>
            <a:t>You cannot fail the Leaving Cert – You get your certificate regardless of how you perform.</a:t>
          </a:r>
          <a:endParaRPr lang="en-US" sz="1700" kern="1200" dirty="0">
            <a:latin typeface="Abadi" panose="020B0604020104020204" pitchFamily="34" charset="0"/>
          </a:endParaRPr>
        </a:p>
      </dsp:txBody>
      <dsp:txXfrm>
        <a:off x="1487666" y="2541"/>
        <a:ext cx="6284733" cy="1288023"/>
      </dsp:txXfrm>
    </dsp:sp>
    <dsp:sp modelId="{F5B47AE1-6AB7-48B8-B815-2F23FA84767D}">
      <dsp:nvSpPr>
        <dsp:cNvPr id="0" name=""/>
        <dsp:cNvSpPr/>
      </dsp:nvSpPr>
      <dsp:spPr>
        <a:xfrm>
          <a:off x="0" y="1612570"/>
          <a:ext cx="7772400" cy="12880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35CF7-7186-43E5-96AC-CA42DAC070E1}">
      <dsp:nvSpPr>
        <dsp:cNvPr id="0" name=""/>
        <dsp:cNvSpPr/>
      </dsp:nvSpPr>
      <dsp:spPr>
        <a:xfrm>
          <a:off x="389626" y="1902375"/>
          <a:ext cx="708412" cy="7084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3E543-3768-4808-BABF-B0E294604E51}">
      <dsp:nvSpPr>
        <dsp:cNvPr id="0" name=""/>
        <dsp:cNvSpPr/>
      </dsp:nvSpPr>
      <dsp:spPr>
        <a:xfrm>
          <a:off x="1487666" y="1612570"/>
          <a:ext cx="6284733" cy="128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6" tIns="136316" rIns="136316" bIns="136316" numCol="1" spcCol="1270" anchor="ctr" anchorCtr="0">
          <a:noAutofit/>
        </a:bodyPr>
        <a:lstStyle/>
        <a:p>
          <a:pPr marL="0" lvl="0" indent="0" algn="l" defTabSz="755650">
            <a:lnSpc>
              <a:spcPct val="100000"/>
            </a:lnSpc>
            <a:spcBef>
              <a:spcPct val="0"/>
            </a:spcBef>
            <a:spcAft>
              <a:spcPct val="35000"/>
            </a:spcAft>
            <a:buNone/>
          </a:pPr>
          <a:r>
            <a:rPr lang="en-IE" sz="1700" kern="1200" dirty="0">
              <a:latin typeface="Abadi" panose="020B0604020104020204" pitchFamily="34" charset="0"/>
            </a:rPr>
            <a:t>You will require 6 recognised Leaving Cert subjects for entry to all Higher Education Institutions (HEI’s) Level 8 </a:t>
          </a:r>
          <a:r>
            <a:rPr lang="en-IE" sz="1700" kern="1200" dirty="0" err="1">
              <a:latin typeface="Abadi" panose="020B0604020104020204" pitchFamily="34" charset="0"/>
            </a:rPr>
            <a:t>Abinitio</a:t>
          </a:r>
          <a:r>
            <a:rPr lang="en-IE" sz="1700" kern="1200" dirty="0">
              <a:latin typeface="Abadi" panose="020B0604020104020204" pitchFamily="34" charset="0"/>
            </a:rPr>
            <a:t> Degrees. This is 3rd level college. You must meet minimum entry requirements, specific requirements if they apply.</a:t>
          </a:r>
          <a:endParaRPr lang="en-US" sz="1700" kern="1200" dirty="0">
            <a:latin typeface="Abadi" panose="020B0604020104020204" pitchFamily="34" charset="0"/>
          </a:endParaRPr>
        </a:p>
      </dsp:txBody>
      <dsp:txXfrm>
        <a:off x="1487666" y="1612570"/>
        <a:ext cx="6284733" cy="1288023"/>
      </dsp:txXfrm>
    </dsp:sp>
    <dsp:sp modelId="{84DCD7F7-E2C7-474A-AD38-E2BB42967FD3}">
      <dsp:nvSpPr>
        <dsp:cNvPr id="0" name=""/>
        <dsp:cNvSpPr/>
      </dsp:nvSpPr>
      <dsp:spPr>
        <a:xfrm>
          <a:off x="0" y="3222598"/>
          <a:ext cx="7772400" cy="12880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FA73C-F5C1-42F2-B51C-743D25EC9E47}">
      <dsp:nvSpPr>
        <dsp:cNvPr id="0" name=""/>
        <dsp:cNvSpPr/>
      </dsp:nvSpPr>
      <dsp:spPr>
        <a:xfrm>
          <a:off x="389626" y="3512404"/>
          <a:ext cx="708412" cy="7084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B4034-0F00-48DE-8C6C-59B73FE2371F}">
      <dsp:nvSpPr>
        <dsp:cNvPr id="0" name=""/>
        <dsp:cNvSpPr/>
      </dsp:nvSpPr>
      <dsp:spPr>
        <a:xfrm>
          <a:off x="1487666" y="3222598"/>
          <a:ext cx="6284733" cy="128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6" tIns="136316" rIns="136316" bIns="136316" numCol="1" spcCol="1270" anchor="ctr" anchorCtr="0">
          <a:noAutofit/>
        </a:bodyPr>
        <a:lstStyle/>
        <a:p>
          <a:pPr marL="0" lvl="0" indent="0" algn="l" defTabSz="755650">
            <a:lnSpc>
              <a:spcPct val="100000"/>
            </a:lnSpc>
            <a:spcBef>
              <a:spcPct val="0"/>
            </a:spcBef>
            <a:spcAft>
              <a:spcPct val="35000"/>
            </a:spcAft>
            <a:buNone/>
          </a:pPr>
          <a:r>
            <a:rPr lang="en-IE" sz="1700" kern="1200" dirty="0">
              <a:latin typeface="Abadi" panose="020B0604020104020204" pitchFamily="34" charset="0"/>
            </a:rPr>
            <a:t>LCVP is not recognised as a Leaving Cert subject, but LCVP is recognised for LC points </a:t>
          </a:r>
          <a:r>
            <a:rPr lang="en-IE" sz="1700" u="sng" kern="1200" dirty="0">
              <a:latin typeface="Abadi" panose="020B0604020104020204" pitchFamily="34" charset="0"/>
            </a:rPr>
            <a:t>only.</a:t>
          </a:r>
          <a:endParaRPr lang="en-US" sz="1700" kern="1200" dirty="0">
            <a:latin typeface="Abadi" panose="020B0604020104020204" pitchFamily="34" charset="0"/>
          </a:endParaRPr>
        </a:p>
      </dsp:txBody>
      <dsp:txXfrm>
        <a:off x="1487666" y="3222598"/>
        <a:ext cx="6284733" cy="1288023"/>
      </dsp:txXfrm>
    </dsp:sp>
    <dsp:sp modelId="{6FA5927F-AE55-44F8-9586-4E90CA38E747}">
      <dsp:nvSpPr>
        <dsp:cNvPr id="0" name=""/>
        <dsp:cNvSpPr/>
      </dsp:nvSpPr>
      <dsp:spPr>
        <a:xfrm>
          <a:off x="0" y="4608279"/>
          <a:ext cx="7772400" cy="1235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6E31A-5729-4B5E-9685-441DDFFCC73A}">
      <dsp:nvSpPr>
        <dsp:cNvPr id="0" name=""/>
        <dsp:cNvSpPr/>
      </dsp:nvSpPr>
      <dsp:spPr>
        <a:xfrm>
          <a:off x="389626" y="5122432"/>
          <a:ext cx="708412" cy="7084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BA5DB-5A46-4B2C-95BA-E29735BBE907}">
      <dsp:nvSpPr>
        <dsp:cNvPr id="0" name=""/>
        <dsp:cNvSpPr/>
      </dsp:nvSpPr>
      <dsp:spPr>
        <a:xfrm>
          <a:off x="1487666" y="4832627"/>
          <a:ext cx="6284733" cy="128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6" tIns="136316" rIns="136316" bIns="136316" numCol="1" spcCol="1270" anchor="ctr" anchorCtr="0">
          <a:noAutofit/>
        </a:bodyPr>
        <a:lstStyle/>
        <a:p>
          <a:pPr marL="0" lvl="0" indent="0" algn="l" defTabSz="755650">
            <a:lnSpc>
              <a:spcPct val="100000"/>
            </a:lnSpc>
            <a:spcBef>
              <a:spcPct val="0"/>
            </a:spcBef>
            <a:spcAft>
              <a:spcPct val="35000"/>
            </a:spcAft>
            <a:buNone/>
          </a:pPr>
          <a:r>
            <a:rPr lang="en-IE" sz="1700" kern="1200" dirty="0">
              <a:latin typeface="Abadi" panose="020B0604020104020204" pitchFamily="34" charset="0"/>
            </a:rPr>
            <a:t>Top 6 subject grades in Leaving Cert are counted for points at Honours and Ordinary Level and Common Level (LCVP)</a:t>
          </a:r>
          <a:endParaRPr lang="en-US" sz="1700" kern="1200" dirty="0">
            <a:latin typeface="Abadi" panose="020B0604020104020204" pitchFamily="34" charset="0"/>
          </a:endParaRPr>
        </a:p>
      </dsp:txBody>
      <dsp:txXfrm>
        <a:off x="1487666" y="4832627"/>
        <a:ext cx="6284733" cy="1288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B53AA-4A93-4B40-9E58-EA1FF83CB2E3}">
      <dsp:nvSpPr>
        <dsp:cNvPr id="0" name=""/>
        <dsp:cNvSpPr/>
      </dsp:nvSpPr>
      <dsp:spPr>
        <a:xfrm>
          <a:off x="0" y="612"/>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63B15-D1FA-4157-A2BC-113B8EC73CB9}">
      <dsp:nvSpPr>
        <dsp:cNvPr id="0" name=""/>
        <dsp:cNvSpPr/>
      </dsp:nvSpPr>
      <dsp:spPr>
        <a:xfrm>
          <a:off x="0" y="612"/>
          <a:ext cx="7772400" cy="100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u="sng" kern="1200" dirty="0">
              <a:latin typeface="Abadi" panose="020B0604020104020204" pitchFamily="34" charset="0"/>
            </a:rPr>
            <a:t>Points for LCVP</a:t>
          </a:r>
          <a:r>
            <a:rPr lang="en-IE" sz="2400" kern="1200" dirty="0">
              <a:latin typeface="Abadi" panose="020B0604020104020204" pitchFamily="34" charset="0"/>
            </a:rPr>
            <a:t> Common Level (see LCVP section)</a:t>
          </a:r>
          <a:endParaRPr lang="en-US" sz="2400" kern="1200" dirty="0">
            <a:latin typeface="Abadi" panose="020B0604020104020204" pitchFamily="34" charset="0"/>
          </a:endParaRPr>
        </a:p>
      </dsp:txBody>
      <dsp:txXfrm>
        <a:off x="0" y="612"/>
        <a:ext cx="7772400" cy="1003997"/>
      </dsp:txXfrm>
    </dsp:sp>
    <dsp:sp modelId="{0E2D730C-6F55-4770-AA85-6696DA0632B5}">
      <dsp:nvSpPr>
        <dsp:cNvPr id="0" name=""/>
        <dsp:cNvSpPr/>
      </dsp:nvSpPr>
      <dsp:spPr>
        <a:xfrm>
          <a:off x="0" y="1004609"/>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B5E48C-A50E-48DD-A635-4ADAB932CF6B}">
      <dsp:nvSpPr>
        <dsp:cNvPr id="0" name=""/>
        <dsp:cNvSpPr/>
      </dsp:nvSpPr>
      <dsp:spPr>
        <a:xfrm>
          <a:off x="0" y="1004609"/>
          <a:ext cx="7772400" cy="100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latin typeface="Abadi" panose="020B0604020104020204" pitchFamily="34" charset="0"/>
            </a:rPr>
            <a:t>Up to 44 points difference between an Honours (H) and Ordinary (O) level paper</a:t>
          </a:r>
          <a:endParaRPr lang="en-US" sz="2400" kern="1200" dirty="0">
            <a:latin typeface="Abadi" panose="020B0604020104020204" pitchFamily="34" charset="0"/>
          </a:endParaRPr>
        </a:p>
      </dsp:txBody>
      <dsp:txXfrm>
        <a:off x="0" y="1004609"/>
        <a:ext cx="7772400" cy="1003997"/>
      </dsp:txXfrm>
    </dsp:sp>
    <dsp:sp modelId="{445CFC03-9373-4AA5-A648-50C9EC31CBBE}">
      <dsp:nvSpPr>
        <dsp:cNvPr id="0" name=""/>
        <dsp:cNvSpPr/>
      </dsp:nvSpPr>
      <dsp:spPr>
        <a:xfrm>
          <a:off x="0" y="2008606"/>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E95D6-257C-48BF-9367-0BB75F760A93}">
      <dsp:nvSpPr>
        <dsp:cNvPr id="0" name=""/>
        <dsp:cNvSpPr/>
      </dsp:nvSpPr>
      <dsp:spPr>
        <a:xfrm>
          <a:off x="0" y="2008606"/>
          <a:ext cx="7772400" cy="100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b="1" u="sng" kern="1200" dirty="0">
              <a:latin typeface="Abadi" panose="020B0604020104020204" pitchFamily="34" charset="0"/>
            </a:rPr>
            <a:t>Points for a H7</a:t>
          </a:r>
          <a:r>
            <a:rPr lang="en-IE" sz="2400" b="1" kern="1200" dirty="0">
              <a:latin typeface="Abadi" panose="020B0604020104020204" pitchFamily="34" charset="0"/>
            </a:rPr>
            <a:t>, regarded as a pass grade (30-39%) </a:t>
          </a:r>
          <a:endParaRPr lang="en-US" sz="2400" b="1" kern="1200" dirty="0">
            <a:latin typeface="Abadi" panose="020B0604020104020204" pitchFamily="34" charset="0"/>
          </a:endParaRPr>
        </a:p>
      </dsp:txBody>
      <dsp:txXfrm>
        <a:off x="0" y="2008606"/>
        <a:ext cx="7772400" cy="1003997"/>
      </dsp:txXfrm>
    </dsp:sp>
    <dsp:sp modelId="{782F09BA-5A60-41BB-BB27-05642B36AAF6}">
      <dsp:nvSpPr>
        <dsp:cNvPr id="0" name=""/>
        <dsp:cNvSpPr/>
      </dsp:nvSpPr>
      <dsp:spPr>
        <a:xfrm>
          <a:off x="0" y="3012604"/>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A8D7F-25EF-4DF5-9836-DAFF48B09624}">
      <dsp:nvSpPr>
        <dsp:cNvPr id="0" name=""/>
        <dsp:cNvSpPr/>
      </dsp:nvSpPr>
      <dsp:spPr>
        <a:xfrm>
          <a:off x="0" y="3012604"/>
          <a:ext cx="7772400" cy="100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latin typeface="Abadi" panose="020B0604020104020204" pitchFamily="34" charset="0"/>
            </a:rPr>
            <a:t>25 bonus points for Honours Maths  (H1-H6 only)</a:t>
          </a:r>
          <a:endParaRPr lang="en-US" sz="2400" kern="1200" dirty="0">
            <a:latin typeface="Abadi" panose="020B0604020104020204" pitchFamily="34" charset="0"/>
          </a:endParaRPr>
        </a:p>
      </dsp:txBody>
      <dsp:txXfrm>
        <a:off x="0" y="3012604"/>
        <a:ext cx="7772400" cy="1003997"/>
      </dsp:txXfrm>
    </dsp:sp>
    <dsp:sp modelId="{4D71C930-1C92-4622-89E6-8AA37D6C514D}">
      <dsp:nvSpPr>
        <dsp:cNvPr id="0" name=""/>
        <dsp:cNvSpPr/>
      </dsp:nvSpPr>
      <dsp:spPr>
        <a:xfrm>
          <a:off x="0" y="4016601"/>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0F04D-45DF-4EA3-A0AE-F797E574941E}">
      <dsp:nvSpPr>
        <dsp:cNvPr id="0" name=""/>
        <dsp:cNvSpPr/>
      </dsp:nvSpPr>
      <dsp:spPr>
        <a:xfrm>
          <a:off x="0" y="4016601"/>
          <a:ext cx="7772400" cy="100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E" sz="2400" kern="1200" dirty="0">
              <a:latin typeface="Abadi" panose="020B0604020104020204" pitchFamily="34" charset="0"/>
            </a:rPr>
            <a:t>Foundation Level Maths – will meet </a:t>
          </a:r>
          <a:r>
            <a:rPr lang="en-IE" sz="2400" i="1" kern="1200" dirty="0">
              <a:latin typeface="Abadi" panose="020B0604020104020204" pitchFamily="34" charset="0"/>
            </a:rPr>
            <a:t>some</a:t>
          </a:r>
          <a:r>
            <a:rPr lang="en-IE" sz="2400" kern="1200" dirty="0">
              <a:latin typeface="Abadi" panose="020B0604020104020204" pitchFamily="34" charset="0"/>
            </a:rPr>
            <a:t> course requirements and a small number will allow points. </a:t>
          </a:r>
          <a:r>
            <a:rPr lang="en-IE" sz="2600" kern="1200" dirty="0">
              <a:latin typeface="Abadi" panose="020B0604020104020204" pitchFamily="34" charset="0"/>
            </a:rPr>
            <a:t> </a:t>
          </a:r>
          <a:endParaRPr lang="en-US" sz="2600" kern="1200" dirty="0">
            <a:latin typeface="Abadi" panose="020B0604020104020204" pitchFamily="34" charset="0"/>
          </a:endParaRPr>
        </a:p>
      </dsp:txBody>
      <dsp:txXfrm>
        <a:off x="0" y="4016601"/>
        <a:ext cx="7772400" cy="1003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6F60-0019-4E84-ADF7-09F205FBD6E1}">
      <dsp:nvSpPr>
        <dsp:cNvPr id="0" name=""/>
        <dsp:cNvSpPr/>
      </dsp:nvSpPr>
      <dsp:spPr>
        <a:xfrm>
          <a:off x="0" y="6183"/>
          <a:ext cx="7467600" cy="74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4B1E7-F02E-4EB7-A557-57ECA7F6A2CF}">
      <dsp:nvSpPr>
        <dsp:cNvPr id="0" name=""/>
        <dsp:cNvSpPr/>
      </dsp:nvSpPr>
      <dsp:spPr>
        <a:xfrm>
          <a:off x="224080" y="172855"/>
          <a:ext cx="407817" cy="4074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E7896-14AD-4AAF-B0CB-15C6DE803246}">
      <dsp:nvSpPr>
        <dsp:cNvPr id="0" name=""/>
        <dsp:cNvSpPr/>
      </dsp:nvSpPr>
      <dsp:spPr>
        <a:xfrm>
          <a:off x="855979" y="6183"/>
          <a:ext cx="6572949" cy="81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47" tIns="85747" rIns="85747" bIns="85747"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badi" panose="020B0604020104020204" pitchFamily="34" charset="0"/>
            </a:rPr>
            <a:t>What are the subjects you many need e.g., science subject for Nursing is required</a:t>
          </a:r>
          <a:endParaRPr lang="en-US" sz="2400" kern="1200" dirty="0">
            <a:latin typeface="Abadi" panose="020B0604020104020204" pitchFamily="34" charset="0"/>
          </a:endParaRPr>
        </a:p>
      </dsp:txBody>
      <dsp:txXfrm>
        <a:off x="855979" y="6183"/>
        <a:ext cx="6572949" cy="810209"/>
      </dsp:txXfrm>
    </dsp:sp>
    <dsp:sp modelId="{F708C0DB-EFE3-43C5-9569-6CD3F482D79B}">
      <dsp:nvSpPr>
        <dsp:cNvPr id="0" name=""/>
        <dsp:cNvSpPr/>
      </dsp:nvSpPr>
      <dsp:spPr>
        <a:xfrm>
          <a:off x="0" y="1018945"/>
          <a:ext cx="7467600" cy="74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EA5DC-1620-46D0-A06B-C097CF55766D}">
      <dsp:nvSpPr>
        <dsp:cNvPr id="0" name=""/>
        <dsp:cNvSpPr/>
      </dsp:nvSpPr>
      <dsp:spPr>
        <a:xfrm>
          <a:off x="224080" y="1185617"/>
          <a:ext cx="407817" cy="4074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0E258-4D19-4800-8929-33884FF97DC2}">
      <dsp:nvSpPr>
        <dsp:cNvPr id="0" name=""/>
        <dsp:cNvSpPr/>
      </dsp:nvSpPr>
      <dsp:spPr>
        <a:xfrm>
          <a:off x="855979" y="1018945"/>
          <a:ext cx="6572949" cy="81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47" tIns="85747" rIns="85747" bIns="85747"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badi" panose="020B0604020104020204" pitchFamily="34" charset="0"/>
            </a:rPr>
            <a:t>What subjects do you enjoy</a:t>
          </a:r>
          <a:endParaRPr lang="en-US" sz="2400" kern="1200" dirty="0">
            <a:latin typeface="Abadi" panose="020B0604020104020204" pitchFamily="34" charset="0"/>
          </a:endParaRPr>
        </a:p>
      </dsp:txBody>
      <dsp:txXfrm>
        <a:off x="855979" y="1018945"/>
        <a:ext cx="6572949" cy="810209"/>
      </dsp:txXfrm>
    </dsp:sp>
    <dsp:sp modelId="{232D5E76-6B88-428D-ACF1-B9CFCEE9FD51}">
      <dsp:nvSpPr>
        <dsp:cNvPr id="0" name=""/>
        <dsp:cNvSpPr/>
      </dsp:nvSpPr>
      <dsp:spPr>
        <a:xfrm>
          <a:off x="0" y="2015381"/>
          <a:ext cx="7467600" cy="74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8EDE2-D11B-48F8-832D-8F904DDA8C19}">
      <dsp:nvSpPr>
        <dsp:cNvPr id="0" name=""/>
        <dsp:cNvSpPr/>
      </dsp:nvSpPr>
      <dsp:spPr>
        <a:xfrm>
          <a:off x="224080" y="2198379"/>
          <a:ext cx="407817" cy="4074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83627-79F5-4478-B5EF-BD7B5728E173}">
      <dsp:nvSpPr>
        <dsp:cNvPr id="0" name=""/>
        <dsp:cNvSpPr/>
      </dsp:nvSpPr>
      <dsp:spPr>
        <a:xfrm>
          <a:off x="855979" y="2031707"/>
          <a:ext cx="6572949" cy="81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47" tIns="85747" rIns="85747" bIns="85747"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badi" panose="020B0604020104020204" pitchFamily="34" charset="0"/>
            </a:rPr>
            <a:t>What subjects do you perform well in</a:t>
          </a:r>
          <a:endParaRPr lang="en-US" sz="2400" kern="1200" dirty="0">
            <a:latin typeface="Abadi" panose="020B0604020104020204" pitchFamily="34" charset="0"/>
          </a:endParaRPr>
        </a:p>
      </dsp:txBody>
      <dsp:txXfrm>
        <a:off x="855979" y="2031707"/>
        <a:ext cx="6572949" cy="810209"/>
      </dsp:txXfrm>
    </dsp:sp>
    <dsp:sp modelId="{78D4DE54-F65A-48DD-9782-5CD341967767}">
      <dsp:nvSpPr>
        <dsp:cNvPr id="0" name=""/>
        <dsp:cNvSpPr/>
      </dsp:nvSpPr>
      <dsp:spPr>
        <a:xfrm>
          <a:off x="0" y="3044469"/>
          <a:ext cx="7467600" cy="74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F89A1-FE80-43DF-B801-E997090030BC}">
      <dsp:nvSpPr>
        <dsp:cNvPr id="0" name=""/>
        <dsp:cNvSpPr/>
      </dsp:nvSpPr>
      <dsp:spPr>
        <a:xfrm>
          <a:off x="224080" y="3211141"/>
          <a:ext cx="407817" cy="4074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4768F-0234-4181-89DE-AB42911460C3}">
      <dsp:nvSpPr>
        <dsp:cNvPr id="0" name=""/>
        <dsp:cNvSpPr/>
      </dsp:nvSpPr>
      <dsp:spPr>
        <a:xfrm>
          <a:off x="855979" y="3044469"/>
          <a:ext cx="6572949" cy="81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47" tIns="85747" rIns="85747" bIns="85747"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badi" panose="020B0604020104020204" pitchFamily="34" charset="0"/>
            </a:rPr>
            <a:t>The are the useful subjects for a possible career</a:t>
          </a:r>
          <a:endParaRPr lang="en-US" sz="2400" kern="1200" dirty="0">
            <a:latin typeface="Abadi" panose="020B0604020104020204" pitchFamily="34" charset="0"/>
          </a:endParaRPr>
        </a:p>
      </dsp:txBody>
      <dsp:txXfrm>
        <a:off x="855979" y="3044469"/>
        <a:ext cx="6572949" cy="810209"/>
      </dsp:txXfrm>
    </dsp:sp>
    <dsp:sp modelId="{42A83787-DF03-45DC-8819-C916E5D6C282}">
      <dsp:nvSpPr>
        <dsp:cNvPr id="0" name=""/>
        <dsp:cNvSpPr/>
      </dsp:nvSpPr>
      <dsp:spPr>
        <a:xfrm>
          <a:off x="0" y="4057231"/>
          <a:ext cx="7467600" cy="74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0274F-9F5F-4797-8534-CD9680CDD322}">
      <dsp:nvSpPr>
        <dsp:cNvPr id="0" name=""/>
        <dsp:cNvSpPr/>
      </dsp:nvSpPr>
      <dsp:spPr>
        <a:xfrm>
          <a:off x="224080" y="4223903"/>
          <a:ext cx="407817" cy="407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9A528-5662-4725-AE9E-4673E478256A}">
      <dsp:nvSpPr>
        <dsp:cNvPr id="0" name=""/>
        <dsp:cNvSpPr/>
      </dsp:nvSpPr>
      <dsp:spPr>
        <a:xfrm>
          <a:off x="855979" y="4057231"/>
          <a:ext cx="6572949" cy="81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47" tIns="85747" rIns="85747" bIns="85747" numCol="1" spcCol="1270" anchor="ctr" anchorCtr="0">
          <a:noAutofit/>
        </a:bodyPr>
        <a:lstStyle/>
        <a:p>
          <a:pPr marL="0" lvl="0" indent="0" algn="l" defTabSz="1066800">
            <a:lnSpc>
              <a:spcPct val="100000"/>
            </a:lnSpc>
            <a:spcBef>
              <a:spcPct val="0"/>
            </a:spcBef>
            <a:spcAft>
              <a:spcPct val="35000"/>
            </a:spcAft>
            <a:buNone/>
          </a:pPr>
          <a:r>
            <a:rPr lang="en-IE" sz="2400" kern="1200" dirty="0">
              <a:latin typeface="Abadi" panose="020B0604020104020204" pitchFamily="34" charset="0"/>
            </a:rPr>
            <a:t>The subjects that compliment each other</a:t>
          </a:r>
          <a:endParaRPr lang="en-US" sz="2400" kern="1200" dirty="0">
            <a:latin typeface="Abadi" panose="020B0604020104020204" pitchFamily="34" charset="0"/>
          </a:endParaRPr>
        </a:p>
      </dsp:txBody>
      <dsp:txXfrm>
        <a:off x="855979" y="4057231"/>
        <a:ext cx="6572949" cy="810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1B96-7145-470E-B9EB-C0BBF9843C31}">
      <dsp:nvSpPr>
        <dsp:cNvPr id="0" name=""/>
        <dsp:cNvSpPr/>
      </dsp:nvSpPr>
      <dsp:spPr>
        <a:xfrm>
          <a:off x="2333" y="1283"/>
          <a:ext cx="2275284" cy="889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badi" panose="020B0604020104020204" pitchFamily="34" charset="0"/>
            </a:rPr>
            <a:t>7, 8 subjects max</a:t>
          </a:r>
        </a:p>
      </dsp:txBody>
      <dsp:txXfrm>
        <a:off x="2333" y="1283"/>
        <a:ext cx="2275284" cy="889949"/>
      </dsp:txXfrm>
    </dsp:sp>
    <dsp:sp modelId="{7CA9D7F7-8E22-4CB4-BECB-6FCFA63E5D10}">
      <dsp:nvSpPr>
        <dsp:cNvPr id="0" name=""/>
        <dsp:cNvSpPr/>
      </dsp:nvSpPr>
      <dsp:spPr>
        <a:xfrm>
          <a:off x="2333" y="891233"/>
          <a:ext cx="2275284" cy="39811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Do not take on any more than 8 subjects for your Leaving Certificate in the hope of getting more points, it is too much pressure and time consuming. Stats show other subjects suffer.</a:t>
          </a:r>
        </a:p>
      </dsp:txBody>
      <dsp:txXfrm>
        <a:off x="2333" y="891233"/>
        <a:ext cx="2275284" cy="3981107"/>
      </dsp:txXfrm>
    </dsp:sp>
    <dsp:sp modelId="{12036526-16AB-4AF4-ABF8-9F4754E6BE87}">
      <dsp:nvSpPr>
        <dsp:cNvPr id="0" name=""/>
        <dsp:cNvSpPr/>
      </dsp:nvSpPr>
      <dsp:spPr>
        <a:xfrm>
          <a:off x="2596157" y="1283"/>
          <a:ext cx="2275284" cy="889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badi" panose="020B0604020104020204" pitchFamily="34" charset="0"/>
            </a:rPr>
            <a:t>Points</a:t>
          </a:r>
        </a:p>
      </dsp:txBody>
      <dsp:txXfrm>
        <a:off x="2596157" y="1283"/>
        <a:ext cx="2275284" cy="889949"/>
      </dsp:txXfrm>
    </dsp:sp>
    <dsp:sp modelId="{FDF93CAA-409E-46DC-A6F4-1034843BF9A3}">
      <dsp:nvSpPr>
        <dsp:cNvPr id="0" name=""/>
        <dsp:cNvSpPr/>
      </dsp:nvSpPr>
      <dsp:spPr>
        <a:xfrm>
          <a:off x="2596157" y="891233"/>
          <a:ext cx="2275284" cy="39811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Try not to become overly-concerned about points. Points are calculated on your 6 best subjects. There are back door routes into courses. You will have 20 course choices on CAO.</a:t>
          </a:r>
          <a:endParaRPr lang="en-US" sz="1100" kern="1200" dirty="0"/>
        </a:p>
      </dsp:txBody>
      <dsp:txXfrm>
        <a:off x="2596157" y="891233"/>
        <a:ext cx="2275284" cy="3981107"/>
      </dsp:txXfrm>
    </dsp:sp>
    <dsp:sp modelId="{E67232D3-58E9-4A3F-B30C-C882EDE11553}">
      <dsp:nvSpPr>
        <dsp:cNvPr id="0" name=""/>
        <dsp:cNvSpPr/>
      </dsp:nvSpPr>
      <dsp:spPr>
        <a:xfrm>
          <a:off x="5189981" y="1283"/>
          <a:ext cx="2275284" cy="889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badi" panose="020B0604020104020204" pitchFamily="34" charset="0"/>
            </a:rPr>
            <a:t>Research  now</a:t>
          </a:r>
        </a:p>
      </dsp:txBody>
      <dsp:txXfrm>
        <a:off x="5189981" y="1283"/>
        <a:ext cx="2275284" cy="889949"/>
      </dsp:txXfrm>
    </dsp:sp>
    <dsp:sp modelId="{CA31151D-A5A0-4E79-B2E6-9651A9DFE313}">
      <dsp:nvSpPr>
        <dsp:cNvPr id="0" name=""/>
        <dsp:cNvSpPr/>
      </dsp:nvSpPr>
      <dsp:spPr>
        <a:xfrm>
          <a:off x="5189981" y="891233"/>
          <a:ext cx="2275284" cy="39811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Don’t make the assumption that you can change subject choices in September 22.</a:t>
          </a:r>
        </a:p>
        <a:p>
          <a:pPr marL="228600" lvl="1" indent="-228600" algn="l" defTabSz="889000">
            <a:lnSpc>
              <a:spcPct val="90000"/>
            </a:lnSpc>
            <a:spcBef>
              <a:spcPct val="0"/>
            </a:spcBef>
            <a:spcAft>
              <a:spcPct val="15000"/>
            </a:spcAft>
            <a:buChar char="•"/>
          </a:pPr>
          <a:r>
            <a:rPr lang="en-US" sz="2000" kern="1200" dirty="0">
              <a:latin typeface="Abadi" panose="020B0604020104020204" pitchFamily="34" charset="0"/>
            </a:rPr>
            <a:t>YOU ARE NOT GUARANTEED A CHANGE, ESPECIALLY WHEN CLASSES ARE FULL</a:t>
          </a:r>
        </a:p>
      </dsp:txBody>
      <dsp:txXfrm>
        <a:off x="5189981" y="891233"/>
        <a:ext cx="2275284" cy="39811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09D304B-B7D0-4DC9-A339-E3DEB2746AFF}" type="slidenum">
              <a:rPr lang="en-US" altLang="en-US"/>
              <a:pPr/>
              <a:t>‹#›</a:t>
            </a:fld>
            <a:endParaRPr lang="en-US" altLang="en-US"/>
          </a:p>
        </p:txBody>
      </p:sp>
    </p:spTree>
    <p:extLst>
      <p:ext uri="{BB962C8B-B14F-4D97-AF65-F5344CB8AC3E}">
        <p14:creationId xmlns:p14="http://schemas.microsoft.com/office/powerpoint/2010/main" val="284177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FC53BB-0A1A-4B1F-BFF1-F462DD191E6F}" type="slidenum">
              <a:rPr lang="en-GB" altLang="en-US"/>
              <a:pPr/>
              <a:t>‹#›</a:t>
            </a:fld>
            <a:endParaRPr lang="en-GB" altLang="en-US"/>
          </a:p>
        </p:txBody>
      </p:sp>
    </p:spTree>
    <p:extLst>
      <p:ext uri="{BB962C8B-B14F-4D97-AF65-F5344CB8AC3E}">
        <p14:creationId xmlns:p14="http://schemas.microsoft.com/office/powerpoint/2010/main" val="299891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dirty="0">
              <a:latin typeface="Times New Roman" panose="02020603050405020304"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CA152E-CA28-43CB-A9BB-94FF5F90AF61}" type="slidenum">
              <a:rPr lang="en-GB" altLang="en-US" sz="1200"/>
              <a:pPr eaLnBrk="1" hangingPunct="1"/>
              <a:t>1</a:t>
            </a:fld>
            <a:endParaRPr lang="en-GB"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7FE563-783C-40DA-A4FB-FD1FB4D31E06}" type="slidenum">
              <a:rPr lang="en-GB" altLang="en-US" sz="1200"/>
              <a:pPr eaLnBrk="1" hangingPunct="1"/>
              <a:t>24</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5247607-92AE-4F8D-AF23-A74E7DA4836F}" type="slidenum">
              <a:rPr lang="en-GB" altLang="en-US" sz="1200"/>
              <a:pPr eaLnBrk="1" hangingPunct="1"/>
              <a:t>25</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8D41A71-C5E3-4D9C-BD51-752FFE50A739}" type="slidenum">
              <a:rPr lang="en-GB" altLang="en-US" sz="1200"/>
              <a:pPr eaLnBrk="1" hangingPunct="1"/>
              <a:t>26</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1F6AADA-F7DF-450E-A766-F9F298A490E7}" type="slidenum">
              <a:rPr lang="en-GB" altLang="en-US" sz="1200"/>
              <a:pPr eaLnBrk="1" hangingPunct="1"/>
              <a:t>29</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latin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6CF3401-EA5C-4BD7-838C-4752333B7BD9}" type="slidenum">
              <a:rPr lang="en-GB" altLang="en-US" sz="1200"/>
              <a:pPr eaLnBrk="1" hangingPunct="1"/>
              <a:t>30</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B12E072-14A7-4C40-B776-BF5E02173B74}" type="slidenum">
              <a:rPr lang="en-GB" altLang="en-US" sz="1200"/>
              <a:pPr eaLnBrk="1" hangingPunct="1"/>
              <a:t>32</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0AFB056-42DB-414A-9E94-8DC698A591AF}" type="slidenum">
              <a:rPr lang="en-GB" altLang="en-US" sz="1200"/>
              <a:pPr eaLnBrk="1" hangingPunct="1"/>
              <a:t>33</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D542-0268-43BD-BB8C-2465FDF35D9F}" type="slidenum">
              <a:rPr lang="en-GB" altLang="en-US" sz="1200"/>
              <a:pPr eaLnBrk="1" hangingPunct="1"/>
              <a:t>34</a:t>
            </a:fld>
            <a:endParaRPr lang="en-GB" altLang="en-U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286ED9-E4E7-4756-8F06-0912BAC056F8}" type="slidenum">
              <a:rPr lang="en-GB" altLang="en-US" sz="1200"/>
              <a:pPr eaLnBrk="1" hangingPunct="1"/>
              <a:t>39</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dirty="0">
              <a:latin typeface="Times New Roman" panose="02020603050405020304" pitchFamily="18"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489ADF-1FF7-4E33-BA96-EF5055E4E411}" type="slidenum">
              <a:rPr lang="en-GB" altLang="en-US" sz="1200"/>
              <a:pPr eaLnBrk="1" hangingPunct="1"/>
              <a:t>4</a:t>
            </a:fld>
            <a:endParaRPr lang="en-GB"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dirty="0">
              <a:latin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D159A9B-BE50-4260-A03A-096F200D8845}" type="slidenum">
              <a:rPr lang="en-GB" altLang="en-US" sz="1200"/>
              <a:pPr eaLnBrk="1" hangingPunct="1"/>
              <a:t>5</a:t>
            </a:fld>
            <a:endParaRPr lang="en-GB"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dirty="0">
              <a:latin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159A9B-BE50-4260-A03A-096F200D8845}"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4676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949926E-E7FB-46C8-9641-5407A8902305}" type="slidenum">
              <a:rPr lang="en-GB" altLang="en-US" sz="1200"/>
              <a:pPr eaLnBrk="1" hangingPunct="1"/>
              <a:t>9</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29B12D-9E60-4293-BB56-EC8E7F348649}" type="slidenum">
              <a:rPr lang="en-GB" altLang="en-US" sz="1200"/>
              <a:pPr eaLnBrk="1" hangingPunct="1"/>
              <a:t>12</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dirty="0">
              <a:latin typeface="Times New Roman"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29B12D-9E60-4293-BB56-EC8E7F348649}"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0172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1BBBAA-6ED9-44D1-B56A-5BA9F56CB5D6}" type="slidenum">
              <a:rPr lang="en-GB" altLang="en-US" sz="1200"/>
              <a:pPr eaLnBrk="1" hangingPunct="1"/>
              <a:t>20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E" altLang="en-US">
              <a:latin typeface="Times New Roman"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B5F061-007C-4E04-98F5-50C5CF9E23AD}" type="slidenum">
              <a:rPr lang="en-GB" altLang="en-US" sz="1200"/>
              <a:pPr eaLnBrk="1" hangingPunct="1"/>
              <a:t>22</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07E3E672-CE0E-4314-B388-919B285207A3}" type="slidenum">
              <a:rPr lang="en-US" altLang="en-US"/>
              <a:pPr/>
              <a:t>‹#›</a:t>
            </a:fld>
            <a:endParaRPr lang="en-US" altLang="en-US"/>
          </a:p>
        </p:txBody>
      </p:sp>
    </p:spTree>
    <p:extLst>
      <p:ext uri="{BB962C8B-B14F-4D97-AF65-F5344CB8AC3E}">
        <p14:creationId xmlns:p14="http://schemas.microsoft.com/office/powerpoint/2010/main" val="6312265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C04CF57-C10F-4053-9CF1-AFD5078BDA21}" type="slidenum">
              <a:rPr lang="en-US" altLang="en-US"/>
              <a:pPr/>
              <a:t>‹#›</a:t>
            </a:fld>
            <a:endParaRPr lang="en-US" altLang="en-US"/>
          </a:p>
        </p:txBody>
      </p:sp>
    </p:spTree>
    <p:extLst>
      <p:ext uri="{BB962C8B-B14F-4D97-AF65-F5344CB8AC3E}">
        <p14:creationId xmlns:p14="http://schemas.microsoft.com/office/powerpoint/2010/main" val="372134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70551814-15B2-4306-87EE-A3C89E43E4BF}" type="slidenum">
              <a:rPr lang="en-US" altLang="en-US"/>
              <a:pPr/>
              <a:t>‹#›</a:t>
            </a:fld>
            <a:endParaRPr lang="en-US" altLang="en-US"/>
          </a:p>
        </p:txBody>
      </p:sp>
    </p:spTree>
    <p:extLst>
      <p:ext uri="{BB962C8B-B14F-4D97-AF65-F5344CB8AC3E}">
        <p14:creationId xmlns:p14="http://schemas.microsoft.com/office/powerpoint/2010/main" val="65394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fld id="{2B6E701A-A7FB-42F4-8CE7-0E5C7CDCBB0A}"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29320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0B37B775-EE36-4104-8F3B-422FE3B5B3E7}" type="slidenum">
              <a:rPr lang="en-US" altLang="en-US"/>
              <a:pPr/>
              <a:t>‹#›</a:t>
            </a:fld>
            <a:endParaRPr lang="en-US" altLang="en-US"/>
          </a:p>
        </p:txBody>
      </p:sp>
    </p:spTree>
    <p:extLst>
      <p:ext uri="{BB962C8B-B14F-4D97-AF65-F5344CB8AC3E}">
        <p14:creationId xmlns:p14="http://schemas.microsoft.com/office/powerpoint/2010/main" val="9168308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FE37196C-6C3E-46EB-9E01-C2FF8A4F12F1}" type="slidenum">
              <a:rPr lang="en-US" altLang="en-US"/>
              <a:pPr/>
              <a:t>‹#›</a:t>
            </a:fld>
            <a:endParaRPr lang="en-US" altLang="en-US"/>
          </a:p>
        </p:txBody>
      </p:sp>
    </p:spTree>
    <p:extLst>
      <p:ext uri="{BB962C8B-B14F-4D97-AF65-F5344CB8AC3E}">
        <p14:creationId xmlns:p14="http://schemas.microsoft.com/office/powerpoint/2010/main" val="416973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20B3C2A0-644F-4DC8-B945-3F3B497387A4}" type="slidenum">
              <a:rPr lang="en-US" altLang="en-US"/>
              <a:pPr/>
              <a:t>‹#›</a:t>
            </a:fld>
            <a:endParaRPr lang="en-US" altLang="en-US"/>
          </a:p>
        </p:txBody>
      </p:sp>
    </p:spTree>
    <p:extLst>
      <p:ext uri="{BB962C8B-B14F-4D97-AF65-F5344CB8AC3E}">
        <p14:creationId xmlns:p14="http://schemas.microsoft.com/office/powerpoint/2010/main" val="28296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fld id="{8BBA881B-A7F4-42D9-8021-9F12CADAD0A8}"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20818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E7E0B605-F48C-4B1F-B4BE-E2C0EF11C420}" type="slidenum">
              <a:rPr lang="en-US" altLang="en-US"/>
              <a:pPr/>
              <a:t>‹#›</a:t>
            </a:fld>
            <a:endParaRPr lang="en-US" altLang="en-US"/>
          </a:p>
        </p:txBody>
      </p:sp>
    </p:spTree>
    <p:extLst>
      <p:ext uri="{BB962C8B-B14F-4D97-AF65-F5344CB8AC3E}">
        <p14:creationId xmlns:p14="http://schemas.microsoft.com/office/powerpoint/2010/main" val="135761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fld id="{8E8231C6-1908-4C55-9ED5-76FED809C791}"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2925642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fld id="{CA07B0B1-F4EB-45D5-BDEE-8B64BBDF894E}"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17475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AF7B016C-437F-47B2-89D6-9F2796EAB9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21" r:id="rId4"/>
    <p:sldLayoutId id="2147484522" r:id="rId5"/>
    <p:sldLayoutId id="2147484530" r:id="rId6"/>
    <p:sldLayoutId id="2147484523" r:id="rId7"/>
    <p:sldLayoutId id="2147484531" r:id="rId8"/>
    <p:sldLayoutId id="2147484532" r:id="rId9"/>
    <p:sldLayoutId id="2147484524" r:id="rId10"/>
    <p:sldLayoutId id="214748452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268EA8"/>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DCEDC"/>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AABAC"/>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cao.ie/courses.ph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hyperlink" Target="https://careersportal.ie/school/subject_explorer.php"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careersportal.ie/school/subject_explorer.php"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fif"/><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eunicas.i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vsware@stmarysmidleton.com" TargetMode="External"/><Relationship Id="rId2" Type="http://schemas.openxmlformats.org/officeDocument/2006/relationships/hyperlink" Target="mailto:senioroptions@stmarysmideton.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qualifax.ie/" TargetMode="External"/><Relationship Id="rId7" Type="http://schemas.openxmlformats.org/officeDocument/2006/relationships/hyperlink" Target="http://www.wit.i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mtu.ie/" TargetMode="External"/><Relationship Id="rId5" Type="http://schemas.openxmlformats.org/officeDocument/2006/relationships/hyperlink" Target="http://www.ucc.ie/" TargetMode="External"/><Relationship Id="rId4" Type="http://schemas.openxmlformats.org/officeDocument/2006/relationships/hyperlink" Target="http://www.cao.i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areersportal.ie/school/lc_subject_detail.php?course_name=Physical%20Education&amp;search1=&amp;search2=&amp;course_id=54&amp;lc_subject_group=5" TargetMode="External"/><Relationship Id="rId2" Type="http://schemas.openxmlformats.org/officeDocument/2006/relationships/hyperlink" Target="https://ncca.ie/en/senior-cycle/curriculum-developments/leaving-certificate-physical-education-lcpe/" TargetMode="External"/><Relationship Id="rId1" Type="http://schemas.openxmlformats.org/officeDocument/2006/relationships/slideLayout" Target="../slideLayouts/slideLayout4.xml"/><Relationship Id="rId5" Type="http://schemas.openxmlformats.org/officeDocument/2006/relationships/hyperlink" Target="https://careersportal.ie/school/lc_subject_detail.php?course_name=Computer%20Science%20&amp;search1=&amp;search2=&amp;course_id=55&amp;lc_subject_group=2" TargetMode="External"/><Relationship Id="rId4" Type="http://schemas.openxmlformats.org/officeDocument/2006/relationships/hyperlink" Target="https://ncca.ie/en/senior-cycle/curriculum-developments/computer-science/"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mailto:niamh.norris@stmarysmidleton.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en-IE" dirty="0">
                <a:latin typeface="Arial Black" pitchFamily="34" charset="0"/>
              </a:rPr>
              <a:t>SENIOR CYCLE OPTIONS</a:t>
            </a:r>
            <a:endParaRPr lang="en-US" dirty="0">
              <a:latin typeface="Arial Black" pitchFamily="34" charset="0"/>
            </a:endParaRPr>
          </a:p>
        </p:txBody>
      </p:sp>
      <p:sp>
        <p:nvSpPr>
          <p:cNvPr id="8195" name="Rectangle 3"/>
          <p:cNvSpPr>
            <a:spLocks noGrp="1" noChangeArrowheads="1"/>
          </p:cNvSpPr>
          <p:nvPr>
            <p:ph type="subTitle" idx="1"/>
          </p:nvPr>
        </p:nvSpPr>
        <p:spPr>
          <a:xfrm>
            <a:off x="1835150" y="5003800"/>
            <a:ext cx="7058025" cy="1371600"/>
          </a:xfrm>
        </p:spPr>
        <p:txBody>
          <a:bodyPr/>
          <a:lstStyle/>
          <a:p>
            <a:pPr eaLnBrk="1" hangingPunct="1"/>
            <a:r>
              <a:rPr lang="en-IE" altLang="en-US" dirty="0">
                <a:latin typeface="Arial Black" panose="020B0A04020102020204" pitchFamily="34" charset="0"/>
              </a:rPr>
              <a:t>    1. Leaving Certificate Established [LCE] – 7 subjects</a:t>
            </a:r>
          </a:p>
        </p:txBody>
      </p:sp>
      <p:pic>
        <p:nvPicPr>
          <p:cNvPr id="8196" name="Picture 5" descr="Image result for educati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549275"/>
            <a:ext cx="4500563" cy="337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3E705E-FBE4-4228-92AC-0E3549487212}"/>
              </a:ext>
            </a:extLst>
          </p:cNvPr>
          <p:cNvSpPr>
            <a:spLocks noGrp="1"/>
          </p:cNvSpPr>
          <p:nvPr>
            <p:ph sz="quarter" idx="1"/>
          </p:nvPr>
        </p:nvSpPr>
        <p:spPr>
          <a:xfrm>
            <a:off x="-24493" y="1317172"/>
            <a:ext cx="9192986" cy="2111828"/>
          </a:xfrm>
          <a:solidFill>
            <a:schemeClr val="bg1"/>
          </a:solidFill>
          <a:ln>
            <a:solidFill>
              <a:srgbClr val="00B0F0"/>
            </a:solidFill>
          </a:ln>
        </p:spPr>
        <p:txBody>
          <a:bodyPr/>
          <a:lstStyle/>
          <a:p>
            <a:pPr marL="0" indent="0" algn="ctr">
              <a:buNone/>
            </a:pPr>
            <a:endParaRPr lang="en-GB" sz="4400" dirty="0">
              <a:latin typeface="Abadi" panose="020B0604020104020204" pitchFamily="34" charset="0"/>
            </a:endParaRPr>
          </a:p>
          <a:p>
            <a:pPr marL="0" indent="0" algn="ctr">
              <a:buNone/>
            </a:pPr>
            <a:r>
              <a:rPr lang="en-GB" sz="4400" dirty="0">
                <a:latin typeface="Abadi" panose="020B0604020104020204" pitchFamily="34" charset="0"/>
              </a:rPr>
              <a:t>OUR LEAVING CERT SYSTEM</a:t>
            </a:r>
          </a:p>
        </p:txBody>
      </p:sp>
    </p:spTree>
    <p:extLst>
      <p:ext uri="{BB962C8B-B14F-4D97-AF65-F5344CB8AC3E}">
        <p14:creationId xmlns:p14="http://schemas.microsoft.com/office/powerpoint/2010/main" val="308747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40C-B547-45F4-A1C7-D9342180B6FD}"/>
              </a:ext>
            </a:extLst>
          </p:cNvPr>
          <p:cNvSpPr>
            <a:spLocks noGrp="1"/>
          </p:cNvSpPr>
          <p:nvPr>
            <p:ph type="title"/>
          </p:nvPr>
        </p:nvSpPr>
        <p:spPr>
          <a:xfrm>
            <a:off x="457200" y="274638"/>
            <a:ext cx="8686800" cy="808491"/>
          </a:xfrm>
          <a:solidFill>
            <a:schemeClr val="accent1">
              <a:tint val="40000"/>
              <a:hueOff val="0"/>
              <a:satOff val="0"/>
              <a:lumOff val="0"/>
            </a:schemeClr>
          </a:solidFill>
        </p:spPr>
        <p:txBody>
          <a:bodyPr>
            <a:normAutofit/>
          </a:bodyPr>
          <a:lstStyle/>
          <a:p>
            <a:r>
              <a:rPr lang="en-GB" sz="2400" dirty="0">
                <a:latin typeface="Abadi" panose="020B0604020104020204" pitchFamily="34" charset="0"/>
              </a:rPr>
              <a:t>HOW OUR SYSTEM/SUBJECT CHOICE APPLIES TO COLLEGE</a:t>
            </a:r>
          </a:p>
        </p:txBody>
      </p:sp>
      <p:pic>
        <p:nvPicPr>
          <p:cNvPr id="4" name="Content Placeholder 3">
            <a:extLst>
              <a:ext uri="{FF2B5EF4-FFF2-40B4-BE49-F238E27FC236}">
                <a16:creationId xmlns:a16="http://schemas.microsoft.com/office/drawing/2014/main" id="{AD63D89D-D20F-456C-A4E6-07891013630F}"/>
              </a:ext>
            </a:extLst>
          </p:cNvPr>
          <p:cNvPicPr>
            <a:picLocks noGrp="1" noChangeAspect="1"/>
          </p:cNvPicPr>
          <p:nvPr>
            <p:ph sz="quarter" idx="1"/>
          </p:nvPr>
        </p:nvPicPr>
        <p:blipFill>
          <a:blip r:embed="rId2"/>
          <a:stretch>
            <a:fillRect/>
          </a:stretch>
        </p:blipFill>
        <p:spPr>
          <a:xfrm>
            <a:off x="916441" y="1578429"/>
            <a:ext cx="2262187" cy="3171500"/>
          </a:xfrm>
          <a:prstGeom prst="rect">
            <a:avLst/>
          </a:prstGeom>
          <a:ln>
            <a:solidFill>
              <a:schemeClr val="tx2"/>
            </a:solidFill>
          </a:ln>
        </p:spPr>
      </p:pic>
      <p:graphicFrame>
        <p:nvGraphicFramePr>
          <p:cNvPr id="9" name="Content Placeholder 4">
            <a:extLst>
              <a:ext uri="{FF2B5EF4-FFF2-40B4-BE49-F238E27FC236}">
                <a16:creationId xmlns:a16="http://schemas.microsoft.com/office/drawing/2014/main" id="{86847B7D-623D-42BF-B64F-17CCA20E1CFD}"/>
              </a:ext>
            </a:extLst>
          </p:cNvPr>
          <p:cNvGraphicFramePr>
            <a:graphicFrameLocks noGrp="1"/>
          </p:cNvGraphicFramePr>
          <p:nvPr>
            <p:ph sz="quarter" idx="2"/>
            <p:extLst>
              <p:ext uri="{D42A27DB-BD31-4B8C-83A1-F6EECF244321}">
                <p14:modId xmlns:p14="http://schemas.microsoft.com/office/powerpoint/2010/main" val="2980046587"/>
              </p:ext>
            </p:extLst>
          </p:nvPr>
        </p:nvGraphicFramePr>
        <p:xfrm>
          <a:off x="3456214" y="1578429"/>
          <a:ext cx="4914900" cy="406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C9C8EC0-5A73-4CBA-8265-3C2B13A5886C}"/>
              </a:ext>
            </a:extLst>
          </p:cNvPr>
          <p:cNvSpPr txBox="1"/>
          <p:nvPr/>
        </p:nvSpPr>
        <p:spPr>
          <a:xfrm>
            <a:off x="174172" y="5383033"/>
            <a:ext cx="8904514" cy="1200329"/>
          </a:xfrm>
          <a:prstGeom prst="rect">
            <a:avLst/>
          </a:prstGeom>
          <a:solidFill>
            <a:srgbClr val="FFFF00"/>
          </a:solidFill>
          <a:ln>
            <a:solidFill>
              <a:schemeClr val="accent1">
                <a:lumMod val="75000"/>
              </a:schemeClr>
            </a:solidFill>
          </a:ln>
        </p:spPr>
        <p:txBody>
          <a:bodyPr wrap="square" rtlCol="0">
            <a:spAutoFit/>
          </a:bodyPr>
          <a:lstStyle/>
          <a:p>
            <a:r>
              <a:rPr lang="en-IE" dirty="0">
                <a:latin typeface="Abadi" panose="020B0604020104020204" pitchFamily="34" charset="0"/>
              </a:rPr>
              <a:t>Use CAO website as quick access to college courses to check out entry requirements:</a:t>
            </a:r>
          </a:p>
          <a:p>
            <a:r>
              <a:rPr lang="en-IE" dirty="0">
                <a:latin typeface="Abadi" panose="020B0604020104020204" pitchFamily="34" charset="0"/>
                <a:hlinkClick r:id="rId8"/>
              </a:rPr>
              <a:t>Central Applications Office (cao.ie)</a:t>
            </a:r>
            <a:endParaRPr lang="en-IE" dirty="0">
              <a:latin typeface="Abadi" panose="020B0604020104020204" pitchFamily="34" charset="0"/>
            </a:endParaRPr>
          </a:p>
        </p:txBody>
      </p:sp>
    </p:spTree>
    <p:extLst>
      <p:ext uri="{BB962C8B-B14F-4D97-AF65-F5344CB8AC3E}">
        <p14:creationId xmlns:p14="http://schemas.microsoft.com/office/powerpoint/2010/main" val="251559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0655" y="-58509"/>
            <a:ext cx="7772400" cy="736186"/>
          </a:xfrm>
        </p:spPr>
        <p:txBody>
          <a:bodyPr/>
          <a:lstStyle/>
          <a:p>
            <a:pPr algn="ctr" eaLnBrk="1" fontAlgn="auto" hangingPunct="1">
              <a:spcAft>
                <a:spcPts val="0"/>
              </a:spcAft>
              <a:defRPr/>
            </a:pPr>
            <a:r>
              <a:rPr lang="en-IE" dirty="0">
                <a:solidFill>
                  <a:schemeClr val="bg2">
                    <a:lumMod val="25000"/>
                  </a:schemeClr>
                </a:solidFill>
                <a:latin typeface="Arial" pitchFamily="34" charset="0"/>
                <a:cs typeface="Arial" pitchFamily="34" charset="0"/>
              </a:rPr>
              <a:t>     </a:t>
            </a:r>
            <a:r>
              <a:rPr lang="en-IE" sz="2800" dirty="0">
                <a:solidFill>
                  <a:schemeClr val="bg2">
                    <a:lumMod val="25000"/>
                  </a:schemeClr>
                </a:solidFill>
                <a:latin typeface="Arial" pitchFamily="34" charset="0"/>
                <a:cs typeface="Arial" pitchFamily="34" charset="0"/>
              </a:rPr>
              <a:t>consider our</a:t>
            </a:r>
            <a:r>
              <a:rPr lang="en-IE" sz="2800" dirty="0">
                <a:solidFill>
                  <a:schemeClr val="bg2">
                    <a:lumMod val="50000"/>
                  </a:schemeClr>
                </a:solidFill>
                <a:latin typeface="Arial" pitchFamily="34" charset="0"/>
                <a:cs typeface="Arial" pitchFamily="34" charset="0"/>
              </a:rPr>
              <a:t> </a:t>
            </a:r>
            <a:r>
              <a:rPr lang="en-IE" sz="2800" dirty="0">
                <a:solidFill>
                  <a:schemeClr val="bg2">
                    <a:lumMod val="25000"/>
                  </a:schemeClr>
                </a:solidFill>
                <a:latin typeface="Arial" pitchFamily="34" charset="0"/>
                <a:cs typeface="Arial" pitchFamily="34" charset="0"/>
              </a:rPr>
              <a:t>grading and points system </a:t>
            </a:r>
            <a:endParaRPr lang="en-US" sz="2800" dirty="0">
              <a:solidFill>
                <a:schemeClr val="bg2">
                  <a:lumMod val="25000"/>
                </a:schemeClr>
              </a:solidFill>
              <a:latin typeface="Arial" pitchFamily="34" charset="0"/>
              <a:cs typeface="Arial" pitchFamily="34" charset="0"/>
            </a:endParaRPr>
          </a:p>
        </p:txBody>
      </p:sp>
      <p:graphicFrame>
        <p:nvGraphicFramePr>
          <p:cNvPr id="20484" name="Rectangle 3">
            <a:extLst>
              <a:ext uri="{FF2B5EF4-FFF2-40B4-BE49-F238E27FC236}">
                <a16:creationId xmlns:a16="http://schemas.microsoft.com/office/drawing/2014/main" id="{880C1E12-DE2C-41F4-9E39-266F3A7E8C88}"/>
              </a:ext>
            </a:extLst>
          </p:cNvPr>
          <p:cNvGraphicFramePr>
            <a:graphicFrameLocks noGrp="1"/>
          </p:cNvGraphicFramePr>
          <p:nvPr>
            <p:ph sz="quarter" idx="1"/>
            <p:extLst>
              <p:ext uri="{D42A27DB-BD31-4B8C-83A1-F6EECF244321}">
                <p14:modId xmlns:p14="http://schemas.microsoft.com/office/powerpoint/2010/main" val="3061880021"/>
              </p:ext>
            </p:extLst>
          </p:nvPr>
        </p:nvGraphicFramePr>
        <p:xfrm>
          <a:off x="685800" y="812348"/>
          <a:ext cx="7772400" cy="6123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026" name="Picture 2" descr="Image result for cao point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52" y="262292"/>
            <a:ext cx="5444197" cy="659570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C6293B1-3266-42E5-BCD0-7C1D5C858EDB}"/>
              </a:ext>
            </a:extLst>
          </p:cNvPr>
          <p:cNvCxnSpPr/>
          <p:nvPr/>
        </p:nvCxnSpPr>
        <p:spPr>
          <a:xfrm>
            <a:off x="669472" y="4860472"/>
            <a:ext cx="13552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E8CB3C-5A9B-412D-9B37-634B6A10F204}"/>
              </a:ext>
            </a:extLst>
          </p:cNvPr>
          <p:cNvSpPr txBox="1"/>
          <p:nvPr/>
        </p:nvSpPr>
        <p:spPr>
          <a:xfrm>
            <a:off x="430988" y="4003674"/>
            <a:ext cx="1305281" cy="369332"/>
          </a:xfrm>
          <a:prstGeom prst="rect">
            <a:avLst/>
          </a:prstGeom>
          <a:noFill/>
          <a:ln>
            <a:solidFill>
              <a:schemeClr val="accent1"/>
            </a:solidFill>
          </a:ln>
        </p:spPr>
        <p:txBody>
          <a:bodyPr wrap="square" rtlCol="0">
            <a:spAutoFit/>
          </a:bodyPr>
          <a:lstStyle/>
          <a:p>
            <a:r>
              <a:rPr lang="en-IE" sz="1800" dirty="0">
                <a:latin typeface="Abadi" panose="020B0604020104020204" pitchFamily="34" charset="0"/>
              </a:rPr>
              <a:t>Pass grade</a:t>
            </a:r>
          </a:p>
        </p:txBody>
      </p:sp>
      <p:cxnSp>
        <p:nvCxnSpPr>
          <p:cNvPr id="11" name="Straight Arrow Connector 10">
            <a:extLst>
              <a:ext uri="{FF2B5EF4-FFF2-40B4-BE49-F238E27FC236}">
                <a16:creationId xmlns:a16="http://schemas.microsoft.com/office/drawing/2014/main" id="{407DA70B-9731-4AB9-8FFC-18065B38B4D1}"/>
              </a:ext>
            </a:extLst>
          </p:cNvPr>
          <p:cNvCxnSpPr>
            <a:cxnSpLocks/>
          </p:cNvCxnSpPr>
          <p:nvPr/>
        </p:nvCxnSpPr>
        <p:spPr>
          <a:xfrm>
            <a:off x="1736269" y="4188340"/>
            <a:ext cx="1730831" cy="1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AB8107A-DC2F-48C1-A965-40CCD8D5EE12}"/>
              </a:ext>
            </a:extLst>
          </p:cNvPr>
          <p:cNvPicPr>
            <a:picLocks noChangeAspect="1"/>
          </p:cNvPicPr>
          <p:nvPr/>
        </p:nvPicPr>
        <p:blipFill>
          <a:blip r:embed="rId3"/>
          <a:stretch>
            <a:fillRect/>
          </a:stretch>
        </p:blipFill>
        <p:spPr>
          <a:xfrm>
            <a:off x="7138574" y="3503759"/>
            <a:ext cx="1365622" cy="499915"/>
          </a:xfrm>
          <a:prstGeom prst="rect">
            <a:avLst/>
          </a:prstGeom>
        </p:spPr>
      </p:pic>
      <p:cxnSp>
        <p:nvCxnSpPr>
          <p:cNvPr id="18" name="Straight Arrow Connector 17">
            <a:extLst>
              <a:ext uri="{FF2B5EF4-FFF2-40B4-BE49-F238E27FC236}">
                <a16:creationId xmlns:a16="http://schemas.microsoft.com/office/drawing/2014/main" id="{AB97B12D-5E9B-4B03-92A1-2C7A4D15CA1E}"/>
              </a:ext>
            </a:extLst>
          </p:cNvPr>
          <p:cNvCxnSpPr>
            <a:cxnSpLocks/>
          </p:cNvCxnSpPr>
          <p:nvPr/>
        </p:nvCxnSpPr>
        <p:spPr>
          <a:xfrm flipH="1" flipV="1">
            <a:off x="5159829" y="3768189"/>
            <a:ext cx="197874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1431829-FD83-4094-9533-2DF2A14C7265}"/>
              </a:ext>
            </a:extLst>
          </p:cNvPr>
          <p:cNvSpPr/>
          <p:nvPr/>
        </p:nvSpPr>
        <p:spPr>
          <a:xfrm>
            <a:off x="6536871" y="615043"/>
            <a:ext cx="2165722" cy="127362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accent1"/>
                </a:solidFill>
                <a:latin typeface="Abadi" panose="020B0604020104020204" pitchFamily="34" charset="0"/>
              </a:rPr>
              <a:t>44 points difference  H and O</a:t>
            </a:r>
          </a:p>
        </p:txBody>
      </p:sp>
    </p:spTree>
    <p:extLst>
      <p:ext uri="{BB962C8B-B14F-4D97-AF65-F5344CB8AC3E}">
        <p14:creationId xmlns:p14="http://schemas.microsoft.com/office/powerpoint/2010/main" val="287228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6098" y="262620"/>
            <a:ext cx="7772400" cy="1143000"/>
          </a:xfrm>
        </p:spPr>
        <p:txBody>
          <a:bodyPr/>
          <a:lstStyle/>
          <a:p>
            <a:pPr algn="ctr" eaLnBrk="1" fontAlgn="auto" hangingPunct="1">
              <a:spcAft>
                <a:spcPts val="0"/>
              </a:spcAft>
              <a:defRPr/>
            </a:pPr>
            <a:r>
              <a:rPr lang="en-IE" dirty="0">
                <a:solidFill>
                  <a:schemeClr val="bg2">
                    <a:lumMod val="25000"/>
                  </a:schemeClr>
                </a:solidFill>
                <a:latin typeface="Arial" pitchFamily="34" charset="0"/>
                <a:cs typeface="Arial" pitchFamily="34" charset="0"/>
              </a:rPr>
              <a:t>     </a:t>
            </a:r>
            <a:r>
              <a:rPr lang="en-IE" sz="2800" dirty="0">
                <a:solidFill>
                  <a:schemeClr val="bg2">
                    <a:lumMod val="25000"/>
                  </a:schemeClr>
                </a:solidFill>
                <a:latin typeface="Arial" pitchFamily="34" charset="0"/>
                <a:cs typeface="Arial" pitchFamily="34" charset="0"/>
              </a:rPr>
              <a:t>consider our</a:t>
            </a:r>
            <a:r>
              <a:rPr lang="en-IE" sz="2800" dirty="0">
                <a:solidFill>
                  <a:schemeClr val="bg2">
                    <a:lumMod val="50000"/>
                  </a:schemeClr>
                </a:solidFill>
                <a:latin typeface="Arial" pitchFamily="34" charset="0"/>
                <a:cs typeface="Arial" pitchFamily="34" charset="0"/>
              </a:rPr>
              <a:t> </a:t>
            </a:r>
            <a:r>
              <a:rPr lang="en-IE" sz="2800" dirty="0">
                <a:solidFill>
                  <a:schemeClr val="bg2">
                    <a:lumMod val="25000"/>
                  </a:schemeClr>
                </a:solidFill>
                <a:latin typeface="Arial" pitchFamily="34" charset="0"/>
                <a:cs typeface="Arial" pitchFamily="34" charset="0"/>
              </a:rPr>
              <a:t>grading and points system </a:t>
            </a:r>
            <a:endParaRPr lang="en-US" sz="2800" dirty="0">
              <a:solidFill>
                <a:schemeClr val="bg2">
                  <a:lumMod val="25000"/>
                </a:schemeClr>
              </a:solidFill>
              <a:latin typeface="Arial" pitchFamily="34" charset="0"/>
              <a:cs typeface="Arial" pitchFamily="34" charset="0"/>
            </a:endParaRPr>
          </a:p>
        </p:txBody>
      </p:sp>
      <p:graphicFrame>
        <p:nvGraphicFramePr>
          <p:cNvPr id="20485" name="Rectangle 3">
            <a:extLst>
              <a:ext uri="{FF2B5EF4-FFF2-40B4-BE49-F238E27FC236}">
                <a16:creationId xmlns:a16="http://schemas.microsoft.com/office/drawing/2014/main" id="{DAE564B2-C08D-41F4-94C3-0D26B74C246F}"/>
              </a:ext>
            </a:extLst>
          </p:cNvPr>
          <p:cNvGraphicFramePr>
            <a:graphicFrameLocks noGrp="1"/>
          </p:cNvGraphicFramePr>
          <p:nvPr>
            <p:ph sz="quarter" idx="1"/>
            <p:extLst>
              <p:ext uri="{D42A27DB-BD31-4B8C-83A1-F6EECF244321}">
                <p14:modId xmlns:p14="http://schemas.microsoft.com/office/powerpoint/2010/main" val="2725036406"/>
              </p:ext>
            </p:extLst>
          </p:nvPr>
        </p:nvGraphicFramePr>
        <p:xfrm>
          <a:off x="645020" y="1557768"/>
          <a:ext cx="7772400" cy="5021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19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4E14-1422-4BD4-8EBE-98986E59662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14F89E3-7DBE-4C8F-9E83-820E6FB954D9}"/>
              </a:ext>
            </a:extLst>
          </p:cNvPr>
          <p:cNvSpPr>
            <a:spLocks noGrp="1"/>
          </p:cNvSpPr>
          <p:nvPr>
            <p:ph sz="quarter" idx="1"/>
          </p:nvPr>
        </p:nvSpPr>
        <p:spPr/>
        <p:txBody>
          <a:bodyPr/>
          <a:lstStyle/>
          <a:p>
            <a:pPr marL="0" indent="0">
              <a:buNone/>
            </a:pPr>
            <a:r>
              <a:rPr lang="en-GB" sz="3200" dirty="0">
                <a:latin typeface="Abadi" panose="020B0604020104020204" pitchFamily="34" charset="0"/>
              </a:rPr>
              <a:t>So now that I understand the system…</a:t>
            </a:r>
          </a:p>
        </p:txBody>
      </p:sp>
      <p:pic>
        <p:nvPicPr>
          <p:cNvPr id="4" name="Picture 3">
            <a:extLst>
              <a:ext uri="{FF2B5EF4-FFF2-40B4-BE49-F238E27FC236}">
                <a16:creationId xmlns:a16="http://schemas.microsoft.com/office/drawing/2014/main" id="{0CB96304-4866-4C03-A9EB-4163168C5F1A}"/>
              </a:ext>
            </a:extLst>
          </p:cNvPr>
          <p:cNvPicPr>
            <a:picLocks noChangeAspect="1"/>
          </p:cNvPicPr>
          <p:nvPr/>
        </p:nvPicPr>
        <p:blipFill>
          <a:blip r:embed="rId2"/>
          <a:stretch>
            <a:fillRect/>
          </a:stretch>
        </p:blipFill>
        <p:spPr>
          <a:xfrm>
            <a:off x="3338512" y="2505075"/>
            <a:ext cx="4750247" cy="3558100"/>
          </a:xfrm>
          <a:prstGeom prst="rect">
            <a:avLst/>
          </a:prstGeom>
          <a:solidFill>
            <a:srgbClr val="92D050"/>
          </a:solidFill>
        </p:spPr>
      </p:pic>
    </p:spTree>
    <p:extLst>
      <p:ext uri="{BB962C8B-B14F-4D97-AF65-F5344CB8AC3E}">
        <p14:creationId xmlns:p14="http://schemas.microsoft.com/office/powerpoint/2010/main" val="289043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C57D-B6FF-4AFA-9074-680CD5ADE576}"/>
              </a:ext>
            </a:extLst>
          </p:cNvPr>
          <p:cNvSpPr>
            <a:spLocks noGrp="1"/>
          </p:cNvSpPr>
          <p:nvPr>
            <p:ph type="title"/>
          </p:nvPr>
        </p:nvSpPr>
        <p:spPr>
          <a:xfrm>
            <a:off x="342900" y="274638"/>
            <a:ext cx="7467600" cy="1143000"/>
          </a:xfrm>
        </p:spPr>
        <p:txBody>
          <a:bodyPr vert="horz" lIns="91440" tIns="45720" rIns="91440" bIns="45720" anchor="b">
            <a:normAutofit fontScale="90000"/>
          </a:bodyPr>
          <a:lstStyle/>
          <a:p>
            <a:r>
              <a:rPr lang="en-US" b="1" dirty="0">
                <a:solidFill>
                  <a:schemeClr val="bg2">
                    <a:lumMod val="25000"/>
                  </a:schemeClr>
                </a:solidFill>
                <a:latin typeface="Calibri"/>
                <a:cs typeface="Calibri"/>
              </a:rPr>
              <a:t>in terms of subject content, assessment…… research on </a:t>
            </a:r>
            <a:r>
              <a:rPr lang="en-US" b="1" dirty="0" err="1">
                <a:solidFill>
                  <a:schemeClr val="bg2">
                    <a:lumMod val="25000"/>
                  </a:schemeClr>
                </a:solidFill>
                <a:latin typeface="Calibri"/>
                <a:cs typeface="Calibri"/>
              </a:rPr>
              <a:t>careersportal</a:t>
            </a:r>
            <a:r>
              <a:rPr lang="en-US" b="1" dirty="0">
                <a:solidFill>
                  <a:schemeClr val="bg2">
                    <a:lumMod val="25000"/>
                  </a:schemeClr>
                </a:solidFill>
                <a:latin typeface="Calibri"/>
                <a:cs typeface="Calibri"/>
              </a:rPr>
              <a:t> is the key to good subject choice</a:t>
            </a:r>
          </a:p>
        </p:txBody>
      </p:sp>
      <p:sp>
        <p:nvSpPr>
          <p:cNvPr id="3" name="Content Placeholder 2">
            <a:extLst>
              <a:ext uri="{FF2B5EF4-FFF2-40B4-BE49-F238E27FC236}">
                <a16:creationId xmlns:a16="http://schemas.microsoft.com/office/drawing/2014/main" id="{7FEAB0E2-6C65-47FE-B9FB-77436102BA57}"/>
              </a:ext>
            </a:extLst>
          </p:cNvPr>
          <p:cNvSpPr>
            <a:spLocks noGrp="1"/>
          </p:cNvSpPr>
          <p:nvPr>
            <p:ph sz="quarter" idx="1"/>
          </p:nvPr>
        </p:nvSpPr>
        <p:spPr>
          <a:xfrm>
            <a:off x="457200" y="1782762"/>
            <a:ext cx="5102942" cy="4572000"/>
          </a:xfrm>
          <a:solidFill>
            <a:schemeClr val="bg1"/>
          </a:solidFill>
          <a:ln>
            <a:solidFill>
              <a:schemeClr val="tx2"/>
            </a:solidFill>
          </a:ln>
        </p:spPr>
        <p:txBody>
          <a:bodyPr/>
          <a:lstStyle/>
          <a:p>
            <a:r>
              <a:rPr lang="en-US" dirty="0">
                <a:latin typeface="Arial" panose="020B0604020202020204" pitchFamily="34" charset="0"/>
                <a:cs typeface="Arial" panose="020B0604020202020204" pitchFamily="34" charset="0"/>
              </a:rPr>
              <a:t>Detailed research on subjects (course content, assessment, career related areas) </a:t>
            </a:r>
          </a:p>
          <a:p>
            <a:r>
              <a:rPr lang="en-US" dirty="0">
                <a:latin typeface="Arial" panose="020B0604020202020204" pitchFamily="34" charset="0"/>
                <a:cs typeface="Arial" panose="020B0604020202020204" pitchFamily="34" charset="0"/>
              </a:rPr>
              <a:t>Log in: World of education Leaving Cert subjects app.</a:t>
            </a:r>
          </a:p>
          <a:p>
            <a:r>
              <a:rPr lang="en-US" b="1" dirty="0">
                <a:latin typeface="Arial" panose="020B0604020202020204" pitchFamily="34" charset="0"/>
                <a:cs typeface="Arial" panose="020B0604020202020204" pitchFamily="34" charset="0"/>
              </a:rPr>
              <a:t>Access subject information from your Reach+ or directly from CareersPortal website</a:t>
            </a:r>
            <a:r>
              <a:rPr lang="en-US" b="1" dirty="0">
                <a:latin typeface="Abadi" panose="020B0604020104020204" pitchFamily="34" charset="0"/>
                <a:cs typeface="Arial" panose="020B0604020202020204" pitchFamily="34" charset="0"/>
              </a:rPr>
              <a:t> </a:t>
            </a:r>
            <a:r>
              <a:rPr lang="en-GB" dirty="0">
                <a:latin typeface="Abadi" panose="020B0604020104020204" pitchFamily="34" charset="0"/>
                <a:hlinkClick r:id="rId2"/>
              </a:rPr>
              <a:t>Leaving Cert Subjects | CareersPortal.ie</a:t>
            </a:r>
            <a:endParaRPr lang="en-US" dirty="0">
              <a:latin typeface="Abadi" panose="020B0604020104020204" pitchFamily="34" charset="0"/>
              <a:cs typeface="Arial" panose="020B0604020202020204" pitchFamily="34" charset="0"/>
            </a:endParaRPr>
          </a:p>
        </p:txBody>
      </p:sp>
      <p:pic>
        <p:nvPicPr>
          <p:cNvPr id="7" name="Content Placeholder 6" descr="Icon&#10;&#10;Description automatically generated">
            <a:extLst>
              <a:ext uri="{FF2B5EF4-FFF2-40B4-BE49-F238E27FC236}">
                <a16:creationId xmlns:a16="http://schemas.microsoft.com/office/drawing/2014/main" id="{B8DE0EF0-3937-408A-BE14-C11B895665EB}"/>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272212" y="3200400"/>
            <a:ext cx="1371600" cy="1371600"/>
          </a:xfrm>
        </p:spPr>
      </p:pic>
      <p:pic>
        <p:nvPicPr>
          <p:cNvPr id="4" name="Picture 3">
            <a:extLst>
              <a:ext uri="{FF2B5EF4-FFF2-40B4-BE49-F238E27FC236}">
                <a16:creationId xmlns:a16="http://schemas.microsoft.com/office/drawing/2014/main" id="{B7969C00-E176-4A17-9292-CAA178422EDF}"/>
              </a:ext>
            </a:extLst>
          </p:cNvPr>
          <p:cNvPicPr>
            <a:picLocks noChangeAspect="1"/>
          </p:cNvPicPr>
          <p:nvPr/>
        </p:nvPicPr>
        <p:blipFill>
          <a:blip r:embed="rId4"/>
          <a:stretch>
            <a:fillRect/>
          </a:stretch>
        </p:blipFill>
        <p:spPr>
          <a:xfrm>
            <a:off x="6097433" y="1782762"/>
            <a:ext cx="2589367" cy="4572000"/>
          </a:xfrm>
          <a:prstGeom prst="rect">
            <a:avLst/>
          </a:prstGeom>
          <a:ln>
            <a:solidFill>
              <a:schemeClr val="tx2"/>
            </a:solidFill>
          </a:ln>
        </p:spPr>
      </p:pic>
      <p:pic>
        <p:nvPicPr>
          <p:cNvPr id="10" name="Picture 9" descr="Icon&#10;&#10;Description automatically generated">
            <a:extLst>
              <a:ext uri="{FF2B5EF4-FFF2-40B4-BE49-F238E27FC236}">
                <a16:creationId xmlns:a16="http://schemas.microsoft.com/office/drawing/2014/main" id="{2799E933-30A0-4CA8-86ED-76F2C6B5D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473" y="264205"/>
            <a:ext cx="1371600" cy="1371600"/>
          </a:xfrm>
          <a:prstGeom prst="rect">
            <a:avLst/>
          </a:prstGeom>
        </p:spPr>
      </p:pic>
    </p:spTree>
    <p:extLst>
      <p:ext uri="{BB962C8B-B14F-4D97-AF65-F5344CB8AC3E}">
        <p14:creationId xmlns:p14="http://schemas.microsoft.com/office/powerpoint/2010/main" val="141895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E048-75DE-4786-9A5E-DD31957E2199}"/>
              </a:ext>
            </a:extLst>
          </p:cNvPr>
          <p:cNvSpPr>
            <a:spLocks noGrp="1"/>
          </p:cNvSpPr>
          <p:nvPr>
            <p:ph type="title"/>
          </p:nvPr>
        </p:nvSpPr>
        <p:spPr>
          <a:xfrm>
            <a:off x="821871" y="141514"/>
            <a:ext cx="7211786" cy="459695"/>
          </a:xfrm>
        </p:spPr>
        <p:txBody>
          <a:bodyPr>
            <a:normAutofit fontScale="90000"/>
          </a:bodyPr>
          <a:lstStyle/>
          <a:p>
            <a:r>
              <a:rPr lang="en-IE" dirty="0">
                <a:latin typeface="Abadi" panose="020B0604020104020204" pitchFamily="34" charset="0"/>
              </a:rPr>
              <a:t>Using your CareersPortal account to research</a:t>
            </a:r>
          </a:p>
        </p:txBody>
      </p:sp>
      <p:pic>
        <p:nvPicPr>
          <p:cNvPr id="6" name="Picture 5" descr="Graphical user interface, text, application&#10;&#10;Description automatically generated">
            <a:extLst>
              <a:ext uri="{FF2B5EF4-FFF2-40B4-BE49-F238E27FC236}">
                <a16:creationId xmlns:a16="http://schemas.microsoft.com/office/drawing/2014/main" id="{F812B056-AF6D-4816-9CF6-72A0E3E1C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18" y="745671"/>
            <a:ext cx="8483307" cy="5034390"/>
          </a:xfrm>
          <a:prstGeom prst="rect">
            <a:avLst/>
          </a:prstGeom>
        </p:spPr>
      </p:pic>
      <p:sp>
        <p:nvSpPr>
          <p:cNvPr id="8" name="Arrow: Down 7">
            <a:extLst>
              <a:ext uri="{FF2B5EF4-FFF2-40B4-BE49-F238E27FC236}">
                <a16:creationId xmlns:a16="http://schemas.microsoft.com/office/drawing/2014/main" id="{9C139AC9-D236-40A4-8E86-E76CC932362D}"/>
              </a:ext>
            </a:extLst>
          </p:cNvPr>
          <p:cNvSpPr/>
          <p:nvPr/>
        </p:nvSpPr>
        <p:spPr>
          <a:xfrm>
            <a:off x="2479766" y="3826327"/>
            <a:ext cx="45719" cy="212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B1270BBF-EBDA-4BAA-8792-5903F4BEC43F}"/>
              </a:ext>
            </a:extLst>
          </p:cNvPr>
          <p:cNvSpPr txBox="1"/>
          <p:nvPr/>
        </p:nvSpPr>
        <p:spPr>
          <a:xfrm>
            <a:off x="734786" y="6189127"/>
            <a:ext cx="5976257" cy="461665"/>
          </a:xfrm>
          <a:prstGeom prst="rect">
            <a:avLst/>
          </a:prstGeom>
          <a:noFill/>
        </p:spPr>
        <p:txBody>
          <a:bodyPr wrap="square" rtlCol="0">
            <a:spAutoFit/>
          </a:bodyPr>
          <a:lstStyle/>
          <a:p>
            <a:r>
              <a:rPr lang="en-GB" dirty="0">
                <a:latin typeface="Abadi" panose="020B0604020104020204" pitchFamily="34" charset="0"/>
                <a:hlinkClick r:id="rId3"/>
              </a:rPr>
              <a:t>Leaving Cert Subjects | CareersPortal.ie</a:t>
            </a:r>
            <a:endParaRPr lang="en-IE" dirty="0">
              <a:solidFill>
                <a:schemeClr val="bg2">
                  <a:lumMod val="25000"/>
                </a:schemeClr>
              </a:solidFill>
              <a:latin typeface="Abadi" panose="020B0604020104020204" pitchFamily="34" charset="0"/>
            </a:endParaRPr>
          </a:p>
        </p:txBody>
      </p:sp>
    </p:spTree>
    <p:extLst>
      <p:ext uri="{BB962C8B-B14F-4D97-AF65-F5344CB8AC3E}">
        <p14:creationId xmlns:p14="http://schemas.microsoft.com/office/powerpoint/2010/main" val="318190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anchor="b">
            <a:normAutofit/>
          </a:bodyPr>
          <a:lstStyle/>
          <a:p>
            <a:pPr algn="ctr">
              <a:defRPr/>
            </a:pPr>
            <a:r>
              <a:rPr lang="en-IE" dirty="0">
                <a:solidFill>
                  <a:schemeClr val="bg2">
                    <a:lumMod val="25000"/>
                  </a:schemeClr>
                </a:solidFill>
                <a:latin typeface="Arial"/>
                <a:cs typeface="Arial"/>
              </a:rPr>
              <a:t>Consider the following – 3</a:t>
            </a:r>
            <a:r>
              <a:rPr lang="en-IE" baseline="30000" dirty="0">
                <a:solidFill>
                  <a:schemeClr val="bg2">
                    <a:lumMod val="25000"/>
                  </a:schemeClr>
                </a:solidFill>
                <a:latin typeface="Arial"/>
                <a:cs typeface="Arial"/>
              </a:rPr>
              <a:t>rd</a:t>
            </a:r>
            <a:r>
              <a:rPr lang="en-IE" dirty="0">
                <a:solidFill>
                  <a:schemeClr val="bg2">
                    <a:lumMod val="25000"/>
                  </a:schemeClr>
                </a:solidFill>
                <a:latin typeface="Arial"/>
                <a:cs typeface="Arial"/>
              </a:rPr>
              <a:t> level </a:t>
            </a:r>
            <a:endParaRPr lang="en-IE" dirty="0">
              <a:solidFill>
                <a:schemeClr val="bg2">
                  <a:lumMod val="25000"/>
                </a:schemeClr>
              </a:solidFill>
              <a:latin typeface="Arial" pitchFamily="34" charset="0"/>
              <a:cs typeface="Arial" pitchFamily="34" charset="0"/>
            </a:endParaRPr>
          </a:p>
        </p:txBody>
      </p:sp>
      <p:graphicFrame>
        <p:nvGraphicFramePr>
          <p:cNvPr id="18437" name="Content Placeholder 5">
            <a:extLst>
              <a:ext uri="{FF2B5EF4-FFF2-40B4-BE49-F238E27FC236}">
                <a16:creationId xmlns:a16="http://schemas.microsoft.com/office/drawing/2014/main" id="{6EAC45BA-18FC-4C4C-9CBF-1E6C3DEF7246}"/>
              </a:ext>
            </a:extLst>
          </p:cNvPr>
          <p:cNvGraphicFramePr>
            <a:graphicFrameLocks noGrp="1"/>
          </p:cNvGraphicFramePr>
          <p:nvPr>
            <p:ph sz="quarter" idx="1"/>
            <p:extLst>
              <p:ext uri="{D42A27DB-BD31-4B8C-83A1-F6EECF244321}">
                <p14:modId xmlns:p14="http://schemas.microsoft.com/office/powerpoint/2010/main" val="2532392750"/>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A81E55-E8C5-4539-B6B1-A5F84CA26843}"/>
              </a:ext>
            </a:extLst>
          </p:cNvPr>
          <p:cNvSpPr>
            <a:spLocks noGrp="1"/>
          </p:cNvSpPr>
          <p:nvPr>
            <p:ph type="title"/>
          </p:nvPr>
        </p:nvSpPr>
        <p:spPr>
          <a:xfrm>
            <a:off x="217715" y="604157"/>
            <a:ext cx="8474528" cy="6047014"/>
          </a:xfrm>
          <a:solidFill>
            <a:schemeClr val="bg1"/>
          </a:solidFill>
          <a:ln>
            <a:solidFill>
              <a:schemeClr val="accent1"/>
            </a:solidFill>
          </a:ln>
        </p:spPr>
        <p:txBody>
          <a:bodyPr>
            <a:noAutofit/>
          </a:bodyPr>
          <a:lstStyle/>
          <a:p>
            <a:pPr algn="ctr"/>
            <a:r>
              <a:rPr lang="en-GB" sz="6000" dirty="0">
                <a:latin typeface="Abadi" panose="020B0604020104020204" pitchFamily="34" charset="0"/>
              </a:rPr>
              <a:t>Meeting college  matriculation (entry) requirements</a:t>
            </a:r>
            <a:br>
              <a:rPr lang="en-GB" sz="6000" dirty="0">
                <a:latin typeface="Abadi" panose="020B0604020104020204" pitchFamily="34" charset="0"/>
              </a:rPr>
            </a:br>
            <a:endParaRPr lang="en-GB" sz="6000" dirty="0">
              <a:latin typeface="Abadi" panose="020B0604020104020204" pitchFamily="34" charset="0"/>
            </a:endParaRPr>
          </a:p>
        </p:txBody>
      </p:sp>
      <p:pic>
        <p:nvPicPr>
          <p:cNvPr id="3" name="Picture 2" descr="A picture containing text, clipart&#10;&#10;Description automatically generated">
            <a:extLst>
              <a:ext uri="{FF2B5EF4-FFF2-40B4-BE49-F238E27FC236}">
                <a16:creationId xmlns:a16="http://schemas.microsoft.com/office/drawing/2014/main" id="{1171DE12-4DCB-4A1F-9083-DC6DA4700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18" y="1355271"/>
            <a:ext cx="2621851" cy="128179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68FBFF0-23B6-42C3-8245-E683DF35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77" y="1289529"/>
            <a:ext cx="3048245" cy="1413277"/>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5B7DB2BF-72E1-4217-AEF4-A4E545E5E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008" y="1421012"/>
            <a:ext cx="3121235" cy="1281794"/>
          </a:xfrm>
          <a:prstGeom prst="rect">
            <a:avLst/>
          </a:prstGeom>
        </p:spPr>
      </p:pic>
    </p:spTree>
    <p:extLst>
      <p:ext uri="{BB962C8B-B14F-4D97-AF65-F5344CB8AC3E}">
        <p14:creationId xmlns:p14="http://schemas.microsoft.com/office/powerpoint/2010/main" val="123845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68313" y="620713"/>
            <a:ext cx="7786687" cy="1143000"/>
          </a:xfrm>
        </p:spPr>
        <p:txBody>
          <a:bodyPr>
            <a:normAutofit/>
          </a:bodyPr>
          <a:lstStyle/>
          <a:p>
            <a:pPr eaLnBrk="1" fontAlgn="auto" hangingPunct="1">
              <a:spcAft>
                <a:spcPts val="0"/>
              </a:spcAft>
              <a:defRPr/>
            </a:pPr>
            <a:r>
              <a:rPr lang="en-IE" sz="3600" dirty="0">
                <a:solidFill>
                  <a:schemeClr val="bg2">
                    <a:lumMod val="25000"/>
                  </a:schemeClr>
                </a:solidFill>
                <a:latin typeface="Arial" pitchFamily="34" charset="0"/>
                <a:cs typeface="Arial" pitchFamily="34" charset="0"/>
              </a:rPr>
              <a:t>In this presentation we will cover:</a:t>
            </a:r>
            <a:br>
              <a:rPr lang="en-IE" sz="3600" dirty="0">
                <a:solidFill>
                  <a:srgbClr val="00B0F0"/>
                </a:solidFill>
                <a:latin typeface="Arial" pitchFamily="34" charset="0"/>
                <a:cs typeface="Arial" pitchFamily="34" charset="0"/>
              </a:rPr>
            </a:br>
            <a:endParaRPr lang="en-IE" sz="2000" dirty="0">
              <a:latin typeface="Arial" pitchFamily="34" charset="0"/>
              <a:cs typeface="Arial" pitchFamily="34" charset="0"/>
            </a:endParaRPr>
          </a:p>
        </p:txBody>
      </p:sp>
      <p:sp>
        <p:nvSpPr>
          <p:cNvPr id="4" name="TextBox 3">
            <a:extLst>
              <a:ext uri="{FF2B5EF4-FFF2-40B4-BE49-F238E27FC236}">
                <a16:creationId xmlns:a16="http://schemas.microsoft.com/office/drawing/2014/main" id="{41AA7C0D-B6D1-453F-99EB-60B542513591}"/>
              </a:ext>
            </a:extLst>
          </p:cNvPr>
          <p:cNvSpPr txBox="1"/>
          <p:nvPr/>
        </p:nvSpPr>
        <p:spPr>
          <a:xfrm>
            <a:off x="413658" y="1894115"/>
            <a:ext cx="8439830" cy="4154984"/>
          </a:xfrm>
          <a:prstGeom prst="rect">
            <a:avLst/>
          </a:prstGeom>
          <a:solidFill>
            <a:schemeClr val="bg2"/>
          </a:solidFill>
          <a:ln>
            <a:solidFill>
              <a:schemeClr val="bg2">
                <a:lumMod val="25000"/>
              </a:schemeClr>
            </a:solidFill>
          </a:ln>
        </p:spPr>
        <p:txBody>
          <a:bodyPr wrap="square" rtlCol="0">
            <a:spAutoFit/>
          </a:bodyPr>
          <a:lstStyle/>
          <a:p>
            <a:pPr marL="342900" indent="-342900">
              <a:buFont typeface="Arial" panose="020B0604020202020204" pitchFamily="34" charset="0"/>
              <a:buChar char="•"/>
            </a:pPr>
            <a:r>
              <a:rPr lang="en-GB" dirty="0">
                <a:latin typeface="Abadi" panose="020B0604020104020204" pitchFamily="34" charset="0"/>
              </a:rPr>
              <a:t>The Framework of Qualifications</a:t>
            </a:r>
          </a:p>
          <a:p>
            <a:pPr marL="342900" indent="-342900">
              <a:buFont typeface="Arial" panose="020B0604020202020204" pitchFamily="34" charset="0"/>
              <a:buChar char="•"/>
            </a:pPr>
            <a:r>
              <a:rPr lang="en-GB" dirty="0">
                <a:latin typeface="Abadi" panose="020B0604020104020204" pitchFamily="34" charset="0"/>
              </a:rPr>
              <a:t>Your Subject Options</a:t>
            </a:r>
          </a:p>
          <a:p>
            <a:pPr marL="342900" indent="-342900">
              <a:buFont typeface="Arial" panose="020B0604020202020204" pitchFamily="34" charset="0"/>
              <a:buChar char="•"/>
            </a:pPr>
            <a:r>
              <a:rPr lang="en-GB" dirty="0">
                <a:latin typeface="Abadi" panose="020B0604020104020204" pitchFamily="34" charset="0"/>
              </a:rPr>
              <a:t>Our Leaving Certificate System</a:t>
            </a:r>
          </a:p>
          <a:p>
            <a:pPr marL="342900" indent="-342900">
              <a:buFont typeface="Arial" panose="020B0604020202020204" pitchFamily="34" charset="0"/>
              <a:buChar char="•"/>
            </a:pPr>
            <a:r>
              <a:rPr lang="en-GB" dirty="0">
                <a:latin typeface="Abadi" panose="020B0604020104020204" pitchFamily="34" charset="0"/>
              </a:rPr>
              <a:t>Subject Choice and Higher Education</a:t>
            </a:r>
          </a:p>
          <a:p>
            <a:pPr marL="342900" indent="-342900">
              <a:buFont typeface="Arial" panose="020B0604020202020204" pitchFamily="34" charset="0"/>
              <a:buChar char="•"/>
            </a:pPr>
            <a:r>
              <a:rPr lang="en-GB" dirty="0">
                <a:latin typeface="Abadi" panose="020B0604020104020204" pitchFamily="34" charset="0"/>
              </a:rPr>
              <a:t>Using CareersPortal Reach+ to Research</a:t>
            </a:r>
          </a:p>
          <a:p>
            <a:pPr marL="342900" indent="-342900">
              <a:buFont typeface="Arial" panose="020B0604020202020204" pitchFamily="34" charset="0"/>
              <a:buChar char="•"/>
            </a:pPr>
            <a:r>
              <a:rPr lang="en-GB" dirty="0">
                <a:latin typeface="Abadi" panose="020B0604020104020204" pitchFamily="34" charset="0"/>
              </a:rPr>
              <a:t>3</a:t>
            </a:r>
            <a:r>
              <a:rPr lang="en-GB" baseline="30000" dirty="0">
                <a:latin typeface="Abadi" panose="020B0604020104020204" pitchFamily="34" charset="0"/>
              </a:rPr>
              <a:t>rd</a:t>
            </a:r>
            <a:r>
              <a:rPr lang="en-GB" dirty="0">
                <a:latin typeface="Abadi" panose="020B0604020104020204" pitchFamily="34" charset="0"/>
              </a:rPr>
              <a:t> Level Requirements</a:t>
            </a:r>
          </a:p>
          <a:p>
            <a:pPr marL="342900" indent="-342900">
              <a:buFont typeface="Arial" panose="020B0604020202020204" pitchFamily="34" charset="0"/>
              <a:buChar char="•"/>
            </a:pPr>
            <a:r>
              <a:rPr lang="en-GB" dirty="0">
                <a:latin typeface="Abadi" panose="020B0604020104020204" pitchFamily="34" charset="0"/>
              </a:rPr>
              <a:t>Relevance of Languages and Sciences</a:t>
            </a:r>
          </a:p>
          <a:p>
            <a:pPr marL="342900" indent="-342900">
              <a:buFont typeface="Arial" panose="020B0604020202020204" pitchFamily="34" charset="0"/>
              <a:buChar char="•"/>
            </a:pPr>
            <a:r>
              <a:rPr lang="en-GB" dirty="0">
                <a:latin typeface="Abadi" panose="020B0604020104020204" pitchFamily="34" charset="0"/>
              </a:rPr>
              <a:t>Submitting your Forms</a:t>
            </a:r>
          </a:p>
          <a:p>
            <a:pPr marL="342900" indent="-342900">
              <a:buFont typeface="Arial" panose="020B0604020202020204" pitchFamily="34" charset="0"/>
              <a:buChar char="•"/>
            </a:pPr>
            <a:r>
              <a:rPr lang="en-GB" dirty="0">
                <a:latin typeface="Abadi" panose="020B0604020104020204" pitchFamily="34" charset="0"/>
              </a:rPr>
              <a:t>Other Sources of Support</a:t>
            </a:r>
          </a:p>
          <a:p>
            <a:r>
              <a:rPr lang="en-GB" dirty="0">
                <a:latin typeface="Abadi" panose="020B0604020104020204" pitchFamily="34" charset="0"/>
              </a:rPr>
              <a:t> </a:t>
            </a:r>
          </a:p>
          <a:p>
            <a:endParaRPr lang="en-IE" dirty="0"/>
          </a:p>
        </p:txBody>
      </p:sp>
    </p:spTree>
    <p:extLst>
      <p:ext uri="{BB962C8B-B14F-4D97-AF65-F5344CB8AC3E}">
        <p14:creationId xmlns:p14="http://schemas.microsoft.com/office/powerpoint/2010/main" val="116346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650" y="115887"/>
            <a:ext cx="7772400" cy="1092201"/>
          </a:xfrm>
          <a:solidFill>
            <a:schemeClr val="bg2"/>
          </a:solidFill>
        </p:spPr>
        <p:txBody>
          <a:bodyPr>
            <a:normAutofit fontScale="90000"/>
          </a:bodyPr>
          <a:lstStyle/>
          <a:p>
            <a:pPr algn="ctr" eaLnBrk="1" fontAlgn="auto" hangingPunct="1">
              <a:spcAft>
                <a:spcPts val="0"/>
              </a:spcAft>
              <a:defRPr/>
            </a:pPr>
            <a:br>
              <a:rPr lang="en-IE" sz="2800" b="1" dirty="0">
                <a:solidFill>
                  <a:schemeClr val="bg2">
                    <a:lumMod val="25000"/>
                  </a:schemeClr>
                </a:solidFill>
                <a:latin typeface="Arial" pitchFamily="34" charset="0"/>
                <a:cs typeface="Arial" pitchFamily="34" charset="0"/>
              </a:rPr>
            </a:br>
            <a:br>
              <a:rPr lang="en-IE" sz="2800" b="1" dirty="0">
                <a:solidFill>
                  <a:schemeClr val="bg2">
                    <a:lumMod val="25000"/>
                  </a:schemeClr>
                </a:solidFill>
                <a:latin typeface="Arial" pitchFamily="34" charset="0"/>
                <a:cs typeface="Arial" pitchFamily="34" charset="0"/>
              </a:rPr>
            </a:br>
            <a:r>
              <a:rPr lang="en-IE" sz="2800" b="1" dirty="0">
                <a:solidFill>
                  <a:schemeClr val="bg2">
                    <a:lumMod val="25000"/>
                  </a:schemeClr>
                </a:solidFill>
                <a:latin typeface="Arial" pitchFamily="34" charset="0"/>
                <a:cs typeface="Arial" pitchFamily="34" charset="0"/>
              </a:rPr>
              <a:t>Level 8 </a:t>
            </a:r>
            <a:r>
              <a:rPr lang="en-IE" sz="2800" b="1" dirty="0" err="1">
                <a:solidFill>
                  <a:schemeClr val="bg2">
                    <a:lumMod val="25000"/>
                  </a:schemeClr>
                </a:solidFill>
                <a:latin typeface="Arial" pitchFamily="34" charset="0"/>
                <a:cs typeface="Arial" pitchFamily="34" charset="0"/>
              </a:rPr>
              <a:t>Abinitio</a:t>
            </a:r>
            <a:r>
              <a:rPr lang="en-IE" sz="2800" b="1" dirty="0">
                <a:solidFill>
                  <a:schemeClr val="bg2">
                    <a:lumMod val="25000"/>
                  </a:schemeClr>
                </a:solidFill>
                <a:latin typeface="Arial" pitchFamily="34" charset="0"/>
                <a:cs typeface="Arial" pitchFamily="34" charset="0"/>
              </a:rPr>
              <a:t> Hons Degree </a:t>
            </a:r>
            <a:br>
              <a:rPr lang="en-IE" sz="2800" b="1" dirty="0">
                <a:solidFill>
                  <a:schemeClr val="bg2">
                    <a:lumMod val="25000"/>
                  </a:schemeClr>
                </a:solidFill>
                <a:latin typeface="Arial" pitchFamily="34" charset="0"/>
                <a:cs typeface="Arial" pitchFamily="34" charset="0"/>
              </a:rPr>
            </a:br>
            <a:r>
              <a:rPr lang="en-IE" sz="2700" b="1" dirty="0">
                <a:solidFill>
                  <a:schemeClr val="bg2">
                    <a:lumMod val="25000"/>
                  </a:schemeClr>
                </a:solidFill>
                <a:latin typeface="Arial" pitchFamily="34" charset="0"/>
                <a:cs typeface="Arial" pitchFamily="34" charset="0"/>
              </a:rPr>
              <a:t>Minimum Requirements</a:t>
            </a:r>
            <a:br>
              <a:rPr lang="en-IE" sz="2800" b="1" dirty="0">
                <a:solidFill>
                  <a:schemeClr val="bg2">
                    <a:lumMod val="50000"/>
                  </a:schemeClr>
                </a:solidFill>
                <a:latin typeface="Arial" pitchFamily="34" charset="0"/>
                <a:cs typeface="Arial" pitchFamily="34" charset="0"/>
              </a:rPr>
            </a:br>
            <a:endParaRPr lang="en-US" sz="2000" b="1" dirty="0">
              <a:solidFill>
                <a:srgbClr val="FF0000"/>
              </a:solidFill>
              <a:latin typeface="Arial" pitchFamily="34" charset="0"/>
              <a:cs typeface="Arial" pitchFamily="34" charset="0"/>
            </a:endParaRPr>
          </a:p>
        </p:txBody>
      </p:sp>
      <p:sp>
        <p:nvSpPr>
          <p:cNvPr id="8195" name="Rectangle 3"/>
          <p:cNvSpPr>
            <a:spLocks noGrp="1" noChangeArrowheads="1"/>
          </p:cNvSpPr>
          <p:nvPr>
            <p:ph sz="quarter" idx="1"/>
          </p:nvPr>
        </p:nvSpPr>
        <p:spPr>
          <a:xfrm>
            <a:off x="0" y="1341438"/>
            <a:ext cx="8764172" cy="5400675"/>
          </a:xfrm>
        </p:spPr>
        <p:txBody>
          <a:bodyPr>
            <a:normAutofit/>
          </a:bodyPr>
          <a:lstStyle/>
          <a:p>
            <a:pPr marL="274320" indent="-274320" eaLnBrk="1" fontAlgn="auto" hangingPunct="1">
              <a:lnSpc>
                <a:spcPct val="90000"/>
              </a:lnSpc>
              <a:spcAft>
                <a:spcPts val="0"/>
              </a:spcAft>
              <a:buNone/>
              <a:defRPr/>
            </a:pPr>
            <a:r>
              <a:rPr lang="en-IE" sz="1600" dirty="0">
                <a:latin typeface="Arial"/>
                <a:cs typeface="Arial"/>
              </a:rPr>
              <a:t> </a:t>
            </a:r>
            <a:r>
              <a:rPr lang="en-IE" sz="1600" dirty="0">
                <a:solidFill>
                  <a:schemeClr val="bg2">
                    <a:lumMod val="25000"/>
                  </a:schemeClr>
                </a:solidFill>
                <a:latin typeface="Arial"/>
                <a:cs typeface="Arial"/>
              </a:rPr>
              <a:t>	</a:t>
            </a:r>
            <a:r>
              <a:rPr lang="en-IE" sz="2000" b="1" dirty="0">
                <a:solidFill>
                  <a:schemeClr val="bg2">
                    <a:lumMod val="25000"/>
                  </a:schemeClr>
                </a:solidFill>
                <a:latin typeface="Arial"/>
                <a:cs typeface="Arial"/>
              </a:rPr>
              <a:t>H5 in 2 subjects O6/H7’s  in 4 subjects minimum for </a:t>
            </a:r>
            <a:r>
              <a:rPr lang="en-IE" sz="2000" b="1" i="1" dirty="0">
                <a:solidFill>
                  <a:schemeClr val="bg2">
                    <a:lumMod val="25000"/>
                  </a:schemeClr>
                </a:solidFill>
                <a:latin typeface="Arial"/>
                <a:cs typeface="Arial"/>
              </a:rPr>
              <a:t>most</a:t>
            </a:r>
            <a:r>
              <a:rPr lang="en-IE" sz="2000" b="1" dirty="0">
                <a:solidFill>
                  <a:schemeClr val="bg2">
                    <a:lumMod val="25000"/>
                  </a:schemeClr>
                </a:solidFill>
                <a:latin typeface="Arial"/>
                <a:cs typeface="Arial"/>
              </a:rPr>
              <a:t> colleges</a:t>
            </a:r>
          </a:p>
          <a:p>
            <a:pPr marL="274320" indent="-274320" eaLnBrk="1" fontAlgn="auto" hangingPunct="1">
              <a:lnSpc>
                <a:spcPct val="90000"/>
              </a:lnSpc>
              <a:spcAft>
                <a:spcPts val="0"/>
              </a:spcAft>
              <a:buFont typeface="Wingdings"/>
              <a:buNone/>
              <a:defRPr/>
            </a:pPr>
            <a:endParaRPr lang="en-IE" sz="1600" dirty="0">
              <a:solidFill>
                <a:srgbClr val="FF0000"/>
              </a:solidFill>
              <a:latin typeface="Arial" pitchFamily="34" charset="0"/>
              <a:cs typeface="Arial" pitchFamily="34" charset="0"/>
            </a:endParaRPr>
          </a:p>
          <a:p>
            <a:pPr marL="274320" indent="-274320" eaLnBrk="1" fontAlgn="auto" hangingPunct="1">
              <a:lnSpc>
                <a:spcPct val="90000"/>
              </a:lnSpc>
              <a:spcAft>
                <a:spcPts val="0"/>
              </a:spcAft>
              <a:buFont typeface="Wingdings"/>
              <a:buChar char=""/>
              <a:defRPr/>
            </a:pPr>
            <a:r>
              <a:rPr lang="en-IE" sz="2200" b="1" dirty="0">
                <a:solidFill>
                  <a:schemeClr val="accent1">
                    <a:lumMod val="75000"/>
                  </a:schemeClr>
                </a:solidFill>
                <a:latin typeface="Arial" pitchFamily="34" charset="0"/>
                <a:cs typeface="Arial" pitchFamily="34" charset="0"/>
              </a:rPr>
              <a:t>National Universities (NUI)  </a:t>
            </a:r>
            <a:r>
              <a:rPr lang="en-IE" sz="2200" b="1" dirty="0" err="1">
                <a:solidFill>
                  <a:schemeClr val="accent1">
                    <a:lumMod val="75000"/>
                  </a:schemeClr>
                </a:solidFill>
                <a:latin typeface="Arial" pitchFamily="34" charset="0"/>
                <a:cs typeface="Arial" pitchFamily="34" charset="0"/>
              </a:rPr>
              <a:t>eg</a:t>
            </a:r>
            <a:r>
              <a:rPr lang="en-IE" sz="2200" b="1" dirty="0">
                <a:solidFill>
                  <a:schemeClr val="accent1">
                    <a:lumMod val="75000"/>
                  </a:schemeClr>
                </a:solidFill>
                <a:latin typeface="Arial" pitchFamily="34" charset="0"/>
                <a:cs typeface="Arial" pitchFamily="34" charset="0"/>
              </a:rPr>
              <a:t> UCC</a:t>
            </a:r>
          </a:p>
          <a:p>
            <a:pPr marL="640080" lvl="1" indent="-274320" eaLnBrk="1" fontAlgn="auto" hangingPunct="1">
              <a:lnSpc>
                <a:spcPct val="90000"/>
              </a:lnSpc>
              <a:spcAft>
                <a:spcPts val="0"/>
              </a:spcAft>
              <a:buFont typeface="Wingdings 2"/>
              <a:buChar char=""/>
              <a:defRPr/>
            </a:pPr>
            <a:r>
              <a:rPr lang="en-IE" sz="2000" dirty="0">
                <a:latin typeface="Arial" pitchFamily="34" charset="0"/>
                <a:cs typeface="Arial" pitchFamily="34" charset="0"/>
              </a:rPr>
              <a:t>Irish &amp; English (for all courses) unless exempt</a:t>
            </a:r>
          </a:p>
          <a:p>
            <a:pPr marL="0" indent="0" eaLnBrk="1" fontAlgn="auto" hangingPunct="1">
              <a:lnSpc>
                <a:spcPct val="90000"/>
              </a:lnSpc>
              <a:spcAft>
                <a:spcPts val="0"/>
              </a:spcAft>
              <a:buFont typeface="Wingdings" panose="05000000000000000000" pitchFamily="2" charset="2"/>
              <a:buNone/>
              <a:defRPr/>
            </a:pPr>
            <a:endParaRPr lang="en-IE" sz="1600" b="1" dirty="0">
              <a:solidFill>
                <a:srgbClr val="FF0000"/>
              </a:solidFill>
              <a:latin typeface="Arial" pitchFamily="34" charset="0"/>
              <a:cs typeface="Arial" pitchFamily="34" charset="0"/>
            </a:endParaRPr>
          </a:p>
          <a:p>
            <a:pPr marL="0" indent="0" eaLnBrk="1" fontAlgn="auto" hangingPunct="1">
              <a:lnSpc>
                <a:spcPct val="90000"/>
              </a:lnSpc>
              <a:spcAft>
                <a:spcPts val="0"/>
              </a:spcAft>
              <a:buFont typeface="Wingdings" panose="05000000000000000000" pitchFamily="2" charset="2"/>
              <a:buNone/>
              <a:defRPr/>
            </a:pPr>
            <a:endParaRPr lang="en-IE" sz="1600" b="1" dirty="0">
              <a:solidFill>
                <a:srgbClr val="FF0000"/>
              </a:solidFill>
              <a:latin typeface="Arial" pitchFamily="34" charset="0"/>
              <a:cs typeface="Arial" pitchFamily="34" charset="0"/>
            </a:endParaRPr>
          </a:p>
          <a:p>
            <a:pPr marL="274320" indent="-274320" eaLnBrk="1" fontAlgn="auto" hangingPunct="1">
              <a:lnSpc>
                <a:spcPct val="90000"/>
              </a:lnSpc>
              <a:spcAft>
                <a:spcPts val="0"/>
              </a:spcAft>
              <a:buFont typeface="Wingdings"/>
              <a:buChar char=""/>
              <a:defRPr/>
            </a:pPr>
            <a:r>
              <a:rPr lang="en-IE" sz="1600" b="1" dirty="0">
                <a:solidFill>
                  <a:schemeClr val="accent1">
                    <a:lumMod val="75000"/>
                  </a:schemeClr>
                </a:solidFill>
                <a:latin typeface="Arial"/>
                <a:cs typeface="Arial"/>
              </a:rPr>
              <a:t>TRINITY, UL, Mary I </a:t>
            </a:r>
            <a:r>
              <a:rPr lang="en-IE" sz="1600" dirty="0">
                <a:solidFill>
                  <a:srgbClr val="0070C0"/>
                </a:solidFill>
                <a:latin typeface="Arial"/>
                <a:cs typeface="Arial"/>
              </a:rPr>
              <a:t>: </a:t>
            </a:r>
            <a:r>
              <a:rPr lang="en-IE" sz="1600" dirty="0">
                <a:latin typeface="Arial"/>
                <a:cs typeface="Arial"/>
              </a:rPr>
              <a:t>English, Maths, another language (3rd language or Irish)</a:t>
            </a:r>
            <a:endParaRPr lang="en-IE" sz="1600" dirty="0">
              <a:latin typeface="Arial" pitchFamily="34" charset="0"/>
              <a:cs typeface="Arial" pitchFamily="34" charset="0"/>
            </a:endParaRPr>
          </a:p>
          <a:p>
            <a:pPr marL="274320" indent="-274320" eaLnBrk="1" fontAlgn="auto" hangingPunct="1">
              <a:lnSpc>
                <a:spcPct val="90000"/>
              </a:lnSpc>
              <a:spcAft>
                <a:spcPts val="0"/>
              </a:spcAft>
              <a:buFont typeface="Wingdings"/>
              <a:buChar char=""/>
              <a:defRPr/>
            </a:pPr>
            <a:r>
              <a:rPr lang="en-IE" sz="1600" b="1" dirty="0">
                <a:solidFill>
                  <a:schemeClr val="accent1">
                    <a:lumMod val="75000"/>
                  </a:schemeClr>
                </a:solidFill>
                <a:latin typeface="Arial"/>
                <a:cs typeface="Arial"/>
              </a:rPr>
              <a:t>DUBLIN CITY UNIVERSITY</a:t>
            </a:r>
            <a:r>
              <a:rPr lang="en-IE" sz="1600" dirty="0">
                <a:solidFill>
                  <a:srgbClr val="0070C0"/>
                </a:solidFill>
                <a:latin typeface="Arial"/>
                <a:cs typeface="Arial"/>
              </a:rPr>
              <a:t>: </a:t>
            </a:r>
            <a:r>
              <a:rPr lang="en-IE" sz="1600" dirty="0">
                <a:latin typeface="Arial"/>
                <a:cs typeface="Arial"/>
              </a:rPr>
              <a:t>Maths and English </a:t>
            </a:r>
            <a:r>
              <a:rPr lang="en-IE" sz="1600" i="1" u="sng" dirty="0">
                <a:latin typeface="Arial"/>
                <a:cs typeface="Arial"/>
              </a:rPr>
              <a:t>or</a:t>
            </a:r>
            <a:r>
              <a:rPr lang="en-IE" sz="1600" dirty="0">
                <a:latin typeface="Arial"/>
                <a:cs typeface="Arial"/>
              </a:rPr>
              <a:t> Irish</a:t>
            </a:r>
          </a:p>
          <a:p>
            <a:pPr marL="0" indent="0" eaLnBrk="1" fontAlgn="auto" hangingPunct="1">
              <a:lnSpc>
                <a:spcPct val="90000"/>
              </a:lnSpc>
              <a:spcAft>
                <a:spcPts val="0"/>
              </a:spcAft>
              <a:buNone/>
              <a:defRPr/>
            </a:pPr>
            <a:endParaRPr lang="en-IE" sz="1600" dirty="0">
              <a:latin typeface="Arial" pitchFamily="34" charset="0"/>
              <a:cs typeface="Arial" pitchFamily="34" charset="0"/>
            </a:endParaRPr>
          </a:p>
          <a:p>
            <a:pPr marL="274320" lvl="1" indent="-274320" eaLnBrk="1" fontAlgn="auto" hangingPunct="1">
              <a:lnSpc>
                <a:spcPct val="90000"/>
              </a:lnSpc>
              <a:spcBef>
                <a:spcPts val="600"/>
              </a:spcBef>
              <a:spcAft>
                <a:spcPts val="0"/>
              </a:spcAft>
              <a:buSzPct val="70000"/>
              <a:buFont typeface="Wingdings"/>
              <a:buChar char=""/>
              <a:defRPr/>
            </a:pPr>
            <a:r>
              <a:rPr lang="en-IE" sz="1600" b="1" dirty="0">
                <a:solidFill>
                  <a:srgbClr val="0070C0"/>
                </a:solidFill>
                <a:latin typeface="Arial" pitchFamily="34" charset="0"/>
                <a:cs typeface="Arial" pitchFamily="34" charset="0"/>
              </a:rPr>
              <a:t>COLLEGES OF EDUCATION (teaching) e.g. Mary Immaculate College, Limerick</a:t>
            </a:r>
          </a:p>
          <a:p>
            <a:pPr marL="0" lvl="1" indent="0" eaLnBrk="1" fontAlgn="auto" hangingPunct="1">
              <a:lnSpc>
                <a:spcPct val="90000"/>
              </a:lnSpc>
              <a:spcBef>
                <a:spcPts val="600"/>
              </a:spcBef>
              <a:spcAft>
                <a:spcPts val="0"/>
              </a:spcAft>
              <a:buSzPct val="70000"/>
              <a:buFont typeface="Wingdings 2" panose="05020102010507070707" pitchFamily="18" charset="2"/>
              <a:buNone/>
              <a:defRPr/>
            </a:pPr>
            <a:r>
              <a:rPr lang="en-IE" sz="1600" dirty="0">
                <a:latin typeface="Arial" pitchFamily="34" charset="0"/>
                <a:cs typeface="Arial" pitchFamily="34" charset="0"/>
              </a:rPr>
              <a:t>		Irish H4, English 04/H7, Maths O4/H7</a:t>
            </a:r>
          </a:p>
          <a:p>
            <a:pPr marL="571500" lvl="1" indent="0" algn="ctr" eaLnBrk="1" fontAlgn="auto" hangingPunct="1">
              <a:lnSpc>
                <a:spcPct val="90000"/>
              </a:lnSpc>
              <a:spcAft>
                <a:spcPts val="0"/>
              </a:spcAft>
              <a:buFont typeface="Wingdings" pitchFamily="2" charset="2"/>
              <a:buNone/>
              <a:defRPr/>
            </a:pPr>
            <a:endParaRPr lang="en-IE" sz="1600" dirty="0">
              <a:latin typeface="Arial" pitchFamily="34" charset="0"/>
              <a:cs typeface="Arial" pitchFamily="34" charset="0"/>
            </a:endParaRPr>
          </a:p>
          <a:p>
            <a:pPr marL="571500" lvl="1" indent="0" eaLnBrk="1" fontAlgn="auto" hangingPunct="1">
              <a:lnSpc>
                <a:spcPct val="90000"/>
              </a:lnSpc>
              <a:spcAft>
                <a:spcPts val="0"/>
              </a:spcAft>
              <a:buNone/>
              <a:defRPr/>
            </a:pPr>
            <a:r>
              <a:rPr lang="en-IE" sz="2200" dirty="0">
                <a:solidFill>
                  <a:srgbClr val="FF0000"/>
                </a:solidFill>
                <a:latin typeface="Arial Black"/>
              </a:rPr>
              <a:t>NOTE:  YOU MUST CHECK ABOVE WITH GUIDANCE COUNSELLOR AND/OR COLLEGE/CAO WEBSITES </a:t>
            </a:r>
            <a:endParaRPr lang="en-IE" sz="2200" dirty="0">
              <a:solidFill>
                <a:srgbClr val="FF0000"/>
              </a:solidFill>
              <a:latin typeface="Arial Black" pitchFamily="34" charset="0"/>
            </a:endParaRPr>
          </a:p>
          <a:p>
            <a:pPr marL="571500" lvl="1" indent="0" eaLnBrk="1" fontAlgn="auto" hangingPunct="1">
              <a:lnSpc>
                <a:spcPct val="90000"/>
              </a:lnSpc>
              <a:spcAft>
                <a:spcPts val="0"/>
              </a:spcAft>
              <a:buFont typeface="Wingdings" pitchFamily="2" charset="2"/>
              <a:buNone/>
              <a:defRPr/>
            </a:pPr>
            <a:endParaRPr lang="en-IE" dirty="0"/>
          </a:p>
          <a:p>
            <a:pPr marL="640080" lvl="1" indent="-274320" eaLnBrk="1" fontAlgn="auto" hangingPunct="1">
              <a:lnSpc>
                <a:spcPct val="90000"/>
              </a:lnSpc>
              <a:spcAft>
                <a:spcPts val="0"/>
              </a:spcAft>
              <a:buFont typeface="Wingdings 2"/>
              <a:buChar char=""/>
              <a:defRPr/>
            </a:pPr>
            <a:endParaRPr lang="en-IE" dirty="0"/>
          </a:p>
          <a:p>
            <a:pPr marL="640080" lvl="1" indent="-274320" eaLnBrk="1" fontAlgn="auto" hangingPunct="1">
              <a:lnSpc>
                <a:spcPct val="90000"/>
              </a:lnSpc>
              <a:spcAft>
                <a:spcPts val="0"/>
              </a:spcAft>
              <a:buFont typeface="Wingdings" pitchFamily="2" charset="2"/>
              <a:buChar char="§"/>
              <a:defRPr/>
            </a:pPr>
            <a:endParaRPr lang="en-IE" dirty="0"/>
          </a:p>
          <a:p>
            <a:pPr marL="274320" indent="-274320" eaLnBrk="1" fontAlgn="auto" hangingPunct="1">
              <a:lnSpc>
                <a:spcPct val="90000"/>
              </a:lnSpc>
              <a:spcAft>
                <a:spcPts val="0"/>
              </a:spcAft>
              <a:buFont typeface="Wingdings"/>
              <a:buChar char=""/>
              <a:defRPr/>
            </a:pPr>
            <a:endParaRPr lang="en-IE" sz="3600" dirty="0"/>
          </a:p>
          <a:p>
            <a:pPr marL="640080" lvl="1" indent="-274320" eaLnBrk="1" fontAlgn="auto" hangingPunct="1">
              <a:lnSpc>
                <a:spcPct val="90000"/>
              </a:lnSpc>
              <a:spcAft>
                <a:spcPts val="0"/>
              </a:spcAft>
              <a:buFont typeface="Wingdings" pitchFamily="2" charset="2"/>
              <a:buNone/>
              <a:defRPr/>
            </a:pPr>
            <a:endParaRPr lang="en-IE" sz="3200" dirty="0"/>
          </a:p>
        </p:txBody>
      </p:sp>
      <p:pic>
        <p:nvPicPr>
          <p:cNvPr id="2" name="Picture 1">
            <a:extLst>
              <a:ext uri="{FF2B5EF4-FFF2-40B4-BE49-F238E27FC236}">
                <a16:creationId xmlns:a16="http://schemas.microsoft.com/office/drawing/2014/main" id="{947EB5D1-397B-4801-A048-99EA9B8C4577}"/>
              </a:ext>
            </a:extLst>
          </p:cNvPr>
          <p:cNvPicPr>
            <a:picLocks noChangeAspect="1"/>
          </p:cNvPicPr>
          <p:nvPr/>
        </p:nvPicPr>
        <p:blipFill>
          <a:blip r:embed="rId3"/>
          <a:stretch>
            <a:fillRect/>
          </a:stretch>
        </p:blipFill>
        <p:spPr>
          <a:xfrm>
            <a:off x="6050931" y="1758043"/>
            <a:ext cx="2477119" cy="12110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3" name="Content Placeholder 2"/>
          <p:cNvSpPr>
            <a:spLocks noGrp="1"/>
          </p:cNvSpPr>
          <p:nvPr>
            <p:ph sz="quarter" idx="1"/>
          </p:nvPr>
        </p:nvSpPr>
        <p:spPr>
          <a:xfrm>
            <a:off x="54430" y="1600200"/>
            <a:ext cx="8478384" cy="4873625"/>
          </a:xfrm>
        </p:spPr>
        <p:txBody>
          <a:bodyPr/>
          <a:lstStyle/>
          <a:p>
            <a:pPr marL="571500" lvl="1" indent="0" eaLnBrk="1" hangingPunct="1">
              <a:buFont typeface="Wingdings" panose="05000000000000000000" pitchFamily="2" charset="2"/>
              <a:buNone/>
            </a:pPr>
            <a:r>
              <a:rPr lang="en-IE" altLang="en-US" sz="2000" b="1" dirty="0">
                <a:solidFill>
                  <a:schemeClr val="bg2">
                    <a:lumMod val="25000"/>
                  </a:schemeClr>
                </a:solidFill>
                <a:latin typeface="Arial" panose="020B0604020202020204" pitchFamily="34" charset="0"/>
                <a:cs typeface="Arial" panose="020B0604020202020204" pitchFamily="34" charset="0"/>
              </a:rPr>
              <a:t>Level 8 Ab-initio Honours Degree</a:t>
            </a:r>
          </a:p>
          <a:p>
            <a:pPr marL="571500" lvl="1" indent="0" eaLnBrk="1" hangingPunct="1">
              <a:buFont typeface="Wingdings" panose="05000000000000000000" pitchFamily="2" charset="2"/>
              <a:buNone/>
            </a:pPr>
            <a:r>
              <a:rPr lang="en-IE" altLang="en-US" sz="2000" dirty="0">
                <a:latin typeface="Arial" panose="020B0604020202020204" pitchFamily="34" charset="0"/>
                <a:cs typeface="Arial" panose="020B0604020202020204" pitchFamily="34" charset="0"/>
              </a:rPr>
              <a:t>2 H5’s, 4 O6/H7’s </a:t>
            </a:r>
            <a:r>
              <a:rPr lang="en-IE" altLang="en-US" sz="2000" dirty="0" err="1">
                <a:latin typeface="Arial" panose="020B0604020202020204" pitchFamily="34" charset="0"/>
                <a:cs typeface="Arial" panose="020B0604020202020204" pitchFamily="34" charset="0"/>
              </a:rPr>
              <a:t>mimimum</a:t>
            </a:r>
            <a:endParaRPr lang="en-IE" altLang="en-US" sz="2000" dirty="0">
              <a:latin typeface="Arial" panose="020B0604020202020204" pitchFamily="34" charset="0"/>
              <a:cs typeface="Arial" panose="020B0604020202020204" pitchFamily="34" charset="0"/>
            </a:endParaRPr>
          </a:p>
          <a:p>
            <a:pPr marL="571500" lvl="1" indent="0" eaLnBrk="1" hangingPunct="1">
              <a:buFont typeface="Wingdings" panose="05000000000000000000" pitchFamily="2" charset="2"/>
              <a:buNone/>
            </a:pPr>
            <a:r>
              <a:rPr lang="en-IE" altLang="en-US" sz="2000" dirty="0">
                <a:latin typeface="Arial" panose="020B0604020202020204" pitchFamily="34" charset="0"/>
                <a:cs typeface="Arial" panose="020B0604020202020204" pitchFamily="34" charset="0"/>
              </a:rPr>
              <a:t>Maths, English </a:t>
            </a:r>
            <a:r>
              <a:rPr lang="en-IE" altLang="en-US" sz="2000" u="sng" dirty="0">
                <a:latin typeface="Arial" panose="020B0604020202020204" pitchFamily="34" charset="0"/>
                <a:cs typeface="Arial" panose="020B0604020202020204" pitchFamily="34" charset="0"/>
              </a:rPr>
              <a:t>or </a:t>
            </a:r>
            <a:r>
              <a:rPr lang="en-IE" altLang="en-US" sz="2000" dirty="0">
                <a:latin typeface="Arial" panose="020B0604020202020204" pitchFamily="34" charset="0"/>
                <a:cs typeface="Arial" panose="020B0604020202020204" pitchFamily="34" charset="0"/>
              </a:rPr>
              <a:t>Irish</a:t>
            </a:r>
          </a:p>
          <a:p>
            <a:pPr marL="571500" lvl="1" indent="0" eaLnBrk="1" hangingPunct="1">
              <a:buFont typeface="Wingdings" panose="05000000000000000000" pitchFamily="2" charset="2"/>
              <a:buNone/>
            </a:pPr>
            <a:endParaRPr lang="en-IE" altLang="en-US" sz="2000" dirty="0">
              <a:latin typeface="Arial" panose="020B0604020202020204" pitchFamily="34" charset="0"/>
              <a:cs typeface="Arial" panose="020B0604020202020204" pitchFamily="34" charset="0"/>
            </a:endParaRPr>
          </a:p>
          <a:p>
            <a:pPr marL="571500" lvl="1" indent="0" eaLnBrk="1" hangingPunct="1">
              <a:buFont typeface="Wingdings" panose="05000000000000000000" pitchFamily="2" charset="2"/>
              <a:buNone/>
            </a:pPr>
            <a:r>
              <a:rPr lang="en-IE" altLang="en-US" sz="2000" b="1" dirty="0">
                <a:solidFill>
                  <a:schemeClr val="bg2">
                    <a:lumMod val="25000"/>
                  </a:schemeClr>
                </a:solidFill>
                <a:latin typeface="Arial" panose="020B0604020202020204" pitchFamily="34" charset="0"/>
                <a:cs typeface="Arial" panose="020B0604020202020204" pitchFamily="34" charset="0"/>
              </a:rPr>
              <a:t>Level 6- Higher Cert. (2yrs) &amp; Level 7- Ordinary Degree (3yrs)</a:t>
            </a:r>
          </a:p>
          <a:p>
            <a:pPr marL="571500" lvl="1" indent="0" eaLnBrk="1" hangingPunct="1">
              <a:buFont typeface="Wingdings" panose="05000000000000000000" pitchFamily="2" charset="2"/>
              <a:buNone/>
            </a:pPr>
            <a:r>
              <a:rPr lang="en-IE" altLang="en-US" sz="2000" dirty="0">
                <a:latin typeface="Arial" panose="020B0604020202020204" pitchFamily="34" charset="0"/>
                <a:cs typeface="Arial" panose="020B0604020202020204" pitchFamily="34" charset="0"/>
              </a:rPr>
              <a:t>5 O6/H7’s minimum</a:t>
            </a:r>
          </a:p>
          <a:p>
            <a:pPr marL="571500" lvl="1" indent="0" eaLnBrk="1" hangingPunct="1">
              <a:buFont typeface="Wingdings" panose="05000000000000000000" pitchFamily="2" charset="2"/>
              <a:buNone/>
            </a:pPr>
            <a:r>
              <a:rPr lang="en-IE" altLang="en-US" sz="2000" dirty="0">
                <a:latin typeface="Arial" panose="020B0604020202020204" pitchFamily="34" charset="0"/>
                <a:cs typeface="Arial" panose="020B0604020202020204" pitchFamily="34" charset="0"/>
              </a:rPr>
              <a:t>Maths, English </a:t>
            </a:r>
            <a:r>
              <a:rPr lang="en-IE" altLang="en-US" sz="2000" u="sng" dirty="0">
                <a:latin typeface="Arial" panose="020B0604020202020204" pitchFamily="34" charset="0"/>
                <a:cs typeface="Arial" panose="020B0604020202020204" pitchFamily="34" charset="0"/>
              </a:rPr>
              <a:t>or</a:t>
            </a:r>
            <a:r>
              <a:rPr lang="en-IE" altLang="en-US" sz="2000" dirty="0">
                <a:latin typeface="Arial" panose="020B0604020202020204" pitchFamily="34" charset="0"/>
                <a:cs typeface="Arial" panose="020B0604020202020204" pitchFamily="34" charset="0"/>
              </a:rPr>
              <a:t> Irish</a:t>
            </a:r>
          </a:p>
          <a:p>
            <a:pPr marL="571500" lvl="1" indent="0" eaLnBrk="1" hangingPunct="1">
              <a:buFont typeface="Wingdings" panose="05000000000000000000" pitchFamily="2" charset="2"/>
              <a:buNone/>
            </a:pPr>
            <a:endParaRPr lang="en-IE" altLang="en-US" sz="2000" b="1" dirty="0">
              <a:solidFill>
                <a:schemeClr val="bg2">
                  <a:lumMod val="50000"/>
                </a:schemeClr>
              </a:solidFill>
              <a:latin typeface="Arial" panose="020B0604020202020204" pitchFamily="34" charset="0"/>
              <a:cs typeface="Arial" panose="020B0604020202020204" pitchFamily="34" charset="0"/>
            </a:endParaRPr>
          </a:p>
          <a:p>
            <a:pPr marL="571500" lvl="1" indent="0" eaLnBrk="1" hangingPunct="1">
              <a:buFont typeface="Wingdings" panose="05000000000000000000" pitchFamily="2" charset="2"/>
              <a:buNone/>
            </a:pPr>
            <a:r>
              <a:rPr lang="en-IE" altLang="en-US" sz="2000" b="1" dirty="0">
                <a:solidFill>
                  <a:srgbClr val="FF0000"/>
                </a:solidFill>
                <a:latin typeface="Arial" panose="020B0604020202020204" pitchFamily="34" charset="0"/>
                <a:cs typeface="Arial" panose="020B0604020202020204" pitchFamily="34" charset="0"/>
              </a:rPr>
              <a:t>Note 1: You can progress from level 6 to Level 8</a:t>
            </a:r>
          </a:p>
          <a:p>
            <a:pPr marL="571500" lvl="1" indent="0" eaLnBrk="1" hangingPunct="1">
              <a:buNone/>
            </a:pPr>
            <a:r>
              <a:rPr lang="en-IE" altLang="en-US" sz="2000" b="1" dirty="0">
                <a:solidFill>
                  <a:srgbClr val="FF0000"/>
                </a:solidFill>
                <a:latin typeface="Arial"/>
                <a:cs typeface="Arial"/>
              </a:rPr>
              <a:t>Note 2: You must check with Guidance Counsellor and/or college/CAO websites to get the most up to date information</a:t>
            </a:r>
          </a:p>
          <a:p>
            <a:pPr marL="571500" lvl="1" indent="0" eaLnBrk="1" hangingPunct="1">
              <a:buNone/>
            </a:pPr>
            <a:endParaRPr lang="en-IE" altLang="en-US" sz="2000" b="1" dirty="0">
              <a:solidFill>
                <a:srgbClr val="FF0000"/>
              </a:solidFill>
              <a:latin typeface="Arial"/>
              <a:cs typeface="Arial"/>
            </a:endParaRPr>
          </a:p>
          <a:p>
            <a:pPr marL="571500" lvl="1" indent="0" eaLnBrk="1" hangingPunct="1">
              <a:buNone/>
            </a:pPr>
            <a:r>
              <a:rPr lang="en-IE" altLang="en-US" sz="2000" dirty="0">
                <a:latin typeface="Arial"/>
                <a:cs typeface="Arial"/>
              </a:rPr>
              <a:t> </a:t>
            </a:r>
          </a:p>
        </p:txBody>
      </p:sp>
      <p:sp>
        <p:nvSpPr>
          <p:cNvPr id="3" name="Title 2">
            <a:extLst>
              <a:ext uri="{FF2B5EF4-FFF2-40B4-BE49-F238E27FC236}">
                <a16:creationId xmlns:a16="http://schemas.microsoft.com/office/drawing/2014/main" id="{E697EBD7-DDEC-4BAD-A951-E27CD64E7D36}"/>
              </a:ext>
            </a:extLst>
          </p:cNvPr>
          <p:cNvSpPr>
            <a:spLocks noGrp="1"/>
          </p:cNvSpPr>
          <p:nvPr>
            <p:ph type="title"/>
          </p:nvPr>
        </p:nvSpPr>
        <p:spPr>
          <a:xfrm>
            <a:off x="457200" y="618978"/>
            <a:ext cx="8222566" cy="700186"/>
          </a:xfrm>
        </p:spPr>
        <p:txBody>
          <a:bodyPr>
            <a:noAutofit/>
          </a:bodyPr>
          <a:lstStyle/>
          <a:p>
            <a:pPr algn="ctr"/>
            <a:r>
              <a:rPr lang="en-GB" sz="2400" b="1" dirty="0">
                <a:solidFill>
                  <a:schemeClr val="bg2">
                    <a:lumMod val="25000"/>
                  </a:schemeClr>
                </a:solidFill>
                <a:latin typeface="Arial" panose="020B0604020202020204" pitchFamily="34" charset="0"/>
                <a:cs typeface="Arial" panose="020B0604020202020204" pitchFamily="34" charset="0"/>
              </a:rPr>
              <a:t>Institutes of technology/technological university  requirements</a:t>
            </a:r>
          </a:p>
        </p:txBody>
      </p:sp>
      <p:pic>
        <p:nvPicPr>
          <p:cNvPr id="2" name="Picture 1">
            <a:extLst>
              <a:ext uri="{FF2B5EF4-FFF2-40B4-BE49-F238E27FC236}">
                <a16:creationId xmlns:a16="http://schemas.microsoft.com/office/drawing/2014/main" id="{426D4C51-7B4C-47D5-910C-41EF731007B6}"/>
              </a:ext>
            </a:extLst>
          </p:cNvPr>
          <p:cNvPicPr>
            <a:picLocks noChangeAspect="1"/>
          </p:cNvPicPr>
          <p:nvPr/>
        </p:nvPicPr>
        <p:blipFill>
          <a:blip r:embed="rId2"/>
          <a:stretch>
            <a:fillRect/>
          </a:stretch>
        </p:blipFill>
        <p:spPr>
          <a:xfrm>
            <a:off x="4982508" y="1377044"/>
            <a:ext cx="3697258" cy="15183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7467600" cy="752304"/>
          </a:xfrm>
        </p:spPr>
        <p:txBody>
          <a:bodyPr>
            <a:normAutofit fontScale="90000"/>
          </a:bodyPr>
          <a:lstStyle/>
          <a:p>
            <a:pPr algn="ctr" eaLnBrk="1" fontAlgn="auto" hangingPunct="1">
              <a:spcAft>
                <a:spcPts val="0"/>
              </a:spcAft>
              <a:defRPr/>
            </a:pPr>
            <a:br>
              <a:rPr lang="en-IE" dirty="0">
                <a:solidFill>
                  <a:schemeClr val="bg2">
                    <a:lumMod val="50000"/>
                  </a:schemeClr>
                </a:solidFill>
                <a:latin typeface="Arial"/>
                <a:cs typeface="Arial"/>
              </a:rPr>
            </a:br>
            <a:br>
              <a:rPr lang="en-IE" dirty="0">
                <a:solidFill>
                  <a:schemeClr val="bg2">
                    <a:lumMod val="50000"/>
                  </a:schemeClr>
                </a:solidFill>
                <a:latin typeface="Arial"/>
                <a:cs typeface="Arial"/>
              </a:rPr>
            </a:br>
            <a:r>
              <a:rPr lang="en-IE" b="1" dirty="0">
                <a:solidFill>
                  <a:schemeClr val="bg2">
                    <a:lumMod val="25000"/>
                  </a:schemeClr>
                </a:solidFill>
                <a:latin typeface="Arial" pitchFamily="34" charset="0"/>
                <a:cs typeface="Arial" pitchFamily="34" charset="0"/>
              </a:rPr>
              <a:t>specific requirements Some examples</a:t>
            </a:r>
            <a:endParaRPr lang="en-US" b="1" dirty="0">
              <a:solidFill>
                <a:schemeClr val="bg2">
                  <a:lumMod val="25000"/>
                </a:schemeClr>
              </a:solidFill>
              <a:latin typeface="Arial" pitchFamily="34" charset="0"/>
              <a:cs typeface="Arial" pitchFamily="34" charset="0"/>
            </a:endParaRPr>
          </a:p>
        </p:txBody>
      </p:sp>
      <p:sp>
        <p:nvSpPr>
          <p:cNvPr id="21507" name="Rectangle 3"/>
          <p:cNvSpPr>
            <a:spLocks noGrp="1" noChangeArrowheads="1"/>
          </p:cNvSpPr>
          <p:nvPr>
            <p:ph sz="quarter" idx="1"/>
          </p:nvPr>
        </p:nvSpPr>
        <p:spPr>
          <a:xfrm>
            <a:off x="662772" y="1102336"/>
            <a:ext cx="7467600" cy="5853635"/>
          </a:xfrm>
        </p:spPr>
        <p:txBody>
          <a:bodyPr/>
          <a:lstStyle/>
          <a:p>
            <a:pPr eaLnBrk="1" hangingPunct="1">
              <a:lnSpc>
                <a:spcPct val="90000"/>
              </a:lnSpc>
            </a:pPr>
            <a:r>
              <a:rPr lang="en-IE" altLang="en-US" sz="1800" b="1" u="sng" dirty="0">
                <a:solidFill>
                  <a:schemeClr val="accent1">
                    <a:lumMod val="75000"/>
                  </a:schemeClr>
                </a:solidFill>
                <a:latin typeface="Arial"/>
                <a:cs typeface="Arial"/>
              </a:rPr>
              <a:t>SOME</a:t>
            </a:r>
            <a:r>
              <a:rPr lang="en-IE" altLang="en-US" sz="1800" b="1" dirty="0">
                <a:solidFill>
                  <a:schemeClr val="accent1">
                    <a:lumMod val="75000"/>
                  </a:schemeClr>
                </a:solidFill>
                <a:latin typeface="Arial"/>
                <a:cs typeface="Arial"/>
              </a:rPr>
              <a:t> SCIENCE AT UCC </a:t>
            </a:r>
            <a:r>
              <a:rPr lang="en-IE" altLang="en-US" sz="1800" dirty="0">
                <a:latin typeface="Arial"/>
                <a:cs typeface="Arial"/>
              </a:rPr>
              <a:t>–  H4 in a Laboratory Science subject or Mathematics or Applied Mathematics or Computer Science</a:t>
            </a:r>
          </a:p>
          <a:p>
            <a:pPr eaLnBrk="1" hangingPunct="1">
              <a:lnSpc>
                <a:spcPct val="90000"/>
              </a:lnSpc>
            </a:pPr>
            <a:endParaRPr lang="en-IE" altLang="en-US" sz="1800" dirty="0">
              <a:latin typeface="Arial"/>
              <a:cs typeface="Arial"/>
            </a:endParaRPr>
          </a:p>
          <a:p>
            <a:pPr eaLnBrk="1" hangingPunct="1">
              <a:lnSpc>
                <a:spcPct val="90000"/>
              </a:lnSpc>
            </a:pPr>
            <a:r>
              <a:rPr lang="en-IE" altLang="en-US" sz="1800" b="1" dirty="0">
                <a:solidFill>
                  <a:schemeClr val="accent1">
                    <a:lumMod val="75000"/>
                  </a:schemeClr>
                </a:solidFill>
                <a:latin typeface="Arial"/>
                <a:cs typeface="Arial"/>
              </a:rPr>
              <a:t>BIOMEDICAL SCIENCE </a:t>
            </a:r>
            <a:r>
              <a:rPr lang="en-IE" altLang="en-US" sz="1800" dirty="0">
                <a:latin typeface="Arial"/>
                <a:cs typeface="Arial"/>
              </a:rPr>
              <a:t>(joint UCC, MTU ) – H4 Lab Science Subject</a:t>
            </a:r>
            <a:endParaRPr lang="en-IE" altLang="en-US" sz="1800" dirty="0">
              <a:latin typeface="Arial" panose="020B0604020202020204" pitchFamily="34" charset="0"/>
              <a:cs typeface="Arial" panose="020B0604020202020204" pitchFamily="34" charset="0"/>
            </a:endParaRPr>
          </a:p>
          <a:p>
            <a:pPr marL="0" indent="0" eaLnBrk="1" hangingPunct="1">
              <a:lnSpc>
                <a:spcPct val="90000"/>
              </a:lnSpc>
              <a:buNone/>
            </a:pPr>
            <a:endParaRPr lang="en-IE" altLang="en-US" sz="1800" dirty="0">
              <a:latin typeface="Arial" panose="020B0604020202020204" pitchFamily="34" charset="0"/>
              <a:cs typeface="Arial" panose="020B0604020202020204" pitchFamily="34" charset="0"/>
            </a:endParaRPr>
          </a:p>
          <a:p>
            <a:pPr eaLnBrk="1" hangingPunct="1">
              <a:lnSpc>
                <a:spcPct val="90000"/>
              </a:lnSpc>
            </a:pPr>
            <a:r>
              <a:rPr lang="en-IE" altLang="en-US" sz="1800" b="1" dirty="0">
                <a:solidFill>
                  <a:schemeClr val="accent1">
                    <a:lumMod val="75000"/>
                  </a:schemeClr>
                </a:solidFill>
                <a:latin typeface="Arial"/>
                <a:cs typeface="Arial"/>
              </a:rPr>
              <a:t>VET MEDICINE, UCD </a:t>
            </a:r>
            <a:r>
              <a:rPr lang="en-IE" altLang="en-US" sz="1800" dirty="0">
                <a:latin typeface="Arial"/>
                <a:cs typeface="Arial"/>
              </a:rPr>
              <a:t>– H5 Chemistry/ Practical experience</a:t>
            </a:r>
            <a:endParaRPr lang="en-IE" altLang="en-US" sz="1800" dirty="0">
              <a:latin typeface="Arial" panose="020B0604020202020204" pitchFamily="34" charset="0"/>
              <a:cs typeface="Arial" panose="020B0604020202020204" pitchFamily="34" charset="0"/>
            </a:endParaRPr>
          </a:p>
          <a:p>
            <a:pPr eaLnBrk="1" hangingPunct="1">
              <a:lnSpc>
                <a:spcPct val="90000"/>
              </a:lnSpc>
            </a:pPr>
            <a:endParaRPr lang="en-IE" altLang="en-US" sz="1800" dirty="0">
              <a:latin typeface="Arial" panose="020B0604020202020204" pitchFamily="34" charset="0"/>
              <a:cs typeface="Arial" panose="020B0604020202020204" pitchFamily="34" charset="0"/>
            </a:endParaRPr>
          </a:p>
          <a:p>
            <a:pPr eaLnBrk="1" hangingPunct="1">
              <a:lnSpc>
                <a:spcPct val="90000"/>
              </a:lnSpc>
            </a:pPr>
            <a:r>
              <a:rPr lang="en-IE" altLang="en-US" sz="1800" b="1" dirty="0">
                <a:solidFill>
                  <a:schemeClr val="accent1">
                    <a:lumMod val="75000"/>
                  </a:schemeClr>
                </a:solidFill>
                <a:latin typeface="Arial"/>
                <a:cs typeface="Arial"/>
              </a:rPr>
              <a:t>MEDICINE/DENTISTRY/PHARMACY, UCC</a:t>
            </a:r>
            <a:r>
              <a:rPr lang="en-IE" altLang="en-US" sz="1800" dirty="0">
                <a:latin typeface="Arial"/>
                <a:cs typeface="Arial"/>
              </a:rPr>
              <a:t>– H4 in Chemistry </a:t>
            </a:r>
            <a:r>
              <a:rPr lang="en-IE" altLang="en-US" sz="1800" u="sng" dirty="0">
                <a:latin typeface="Arial"/>
                <a:cs typeface="Arial"/>
              </a:rPr>
              <a:t>and</a:t>
            </a:r>
            <a:r>
              <a:rPr lang="en-IE" altLang="en-US" sz="1800" dirty="0">
                <a:latin typeface="Arial"/>
                <a:cs typeface="Arial"/>
              </a:rPr>
              <a:t> H4 Physics </a:t>
            </a:r>
            <a:r>
              <a:rPr lang="en-IE" altLang="en-US" sz="1800" u="sng" dirty="0">
                <a:latin typeface="Arial"/>
                <a:cs typeface="Arial"/>
              </a:rPr>
              <a:t>or</a:t>
            </a:r>
            <a:r>
              <a:rPr lang="en-IE" altLang="en-US" sz="1800" dirty="0">
                <a:latin typeface="Arial"/>
                <a:cs typeface="Arial"/>
              </a:rPr>
              <a:t> Biology for 5 year courses, + HPAT for Medicine</a:t>
            </a:r>
          </a:p>
          <a:p>
            <a:pPr eaLnBrk="1" hangingPunct="1">
              <a:lnSpc>
                <a:spcPct val="90000"/>
              </a:lnSpc>
            </a:pPr>
            <a:endParaRPr lang="en-IE" altLang="en-US" sz="1800" dirty="0">
              <a:latin typeface="Arial"/>
              <a:cs typeface="Arial"/>
            </a:endParaRPr>
          </a:p>
          <a:p>
            <a:pPr eaLnBrk="1" hangingPunct="1">
              <a:lnSpc>
                <a:spcPct val="90000"/>
              </a:lnSpc>
            </a:pPr>
            <a:r>
              <a:rPr lang="en-IE" altLang="en-US" sz="1800" b="1" dirty="0">
                <a:solidFill>
                  <a:schemeClr val="accent1">
                    <a:lumMod val="75000"/>
                  </a:schemeClr>
                </a:solidFill>
                <a:latin typeface="Arial"/>
                <a:cs typeface="Arial"/>
              </a:rPr>
              <a:t>MEDICINE </a:t>
            </a:r>
            <a:r>
              <a:rPr lang="en-IE" altLang="en-US" sz="1800" dirty="0">
                <a:latin typeface="Arial"/>
                <a:cs typeface="Arial"/>
              </a:rPr>
              <a:t> for 6 year courses nationally  – one lab science subject</a:t>
            </a:r>
          </a:p>
          <a:p>
            <a:pPr eaLnBrk="1" hangingPunct="1">
              <a:lnSpc>
                <a:spcPct val="90000"/>
              </a:lnSpc>
            </a:pPr>
            <a:endParaRPr lang="en-IE" altLang="en-US" sz="1800" dirty="0">
              <a:latin typeface="Arial" panose="020B0604020202020204" pitchFamily="34" charset="0"/>
              <a:cs typeface="Arial" panose="020B0604020202020204" pitchFamily="34" charset="0"/>
            </a:endParaRPr>
          </a:p>
          <a:p>
            <a:pPr eaLnBrk="1" hangingPunct="1">
              <a:lnSpc>
                <a:spcPct val="90000"/>
              </a:lnSpc>
            </a:pPr>
            <a:r>
              <a:rPr lang="en-IE" altLang="en-US" sz="1800" b="1" dirty="0">
                <a:solidFill>
                  <a:schemeClr val="accent1">
                    <a:lumMod val="75000"/>
                  </a:schemeClr>
                </a:solidFill>
                <a:latin typeface="Arial" panose="020B0604020202020204" pitchFamily="34" charset="0"/>
                <a:cs typeface="Arial" panose="020B0604020202020204" pitchFamily="34" charset="0"/>
              </a:rPr>
              <a:t>SPEECH &amp; LANGUAGE THERAPY UCC </a:t>
            </a:r>
            <a:r>
              <a:rPr lang="en-IE" altLang="en-US" sz="1800" dirty="0">
                <a:latin typeface="Arial" panose="020B0604020202020204" pitchFamily="34" charset="0"/>
                <a:cs typeface="Arial" panose="020B0604020202020204" pitchFamily="34" charset="0"/>
              </a:rPr>
              <a:t>– H4 in Lab Science and H4 in language other than English</a:t>
            </a:r>
          </a:p>
          <a:p>
            <a:pPr>
              <a:lnSpc>
                <a:spcPct val="90000"/>
              </a:lnSpc>
            </a:pPr>
            <a:endParaRPr lang="en-IE" altLang="en-US" sz="1800" dirty="0">
              <a:latin typeface="Arial"/>
              <a:cs typeface="Arial"/>
            </a:endParaRPr>
          </a:p>
          <a:p>
            <a:pPr marL="0" indent="0" algn="ctr">
              <a:lnSpc>
                <a:spcPct val="90000"/>
              </a:lnSpc>
              <a:buNone/>
            </a:pPr>
            <a:r>
              <a:rPr lang="en-IE" altLang="en-US" sz="1800" b="1" dirty="0">
                <a:solidFill>
                  <a:srgbClr val="FF0000"/>
                </a:solidFill>
                <a:latin typeface="Arial"/>
                <a:cs typeface="Arial"/>
              </a:rPr>
              <a:t>VERY IMPORTANT TO CHECK WITH GUIDANCE COUNSELLOR OR COLLEGE/CAO WEBSITE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ADA14-EC0F-4853-914A-7E6E7A446E9E}"/>
              </a:ext>
            </a:extLst>
          </p:cNvPr>
          <p:cNvPicPr>
            <a:picLocks noChangeAspect="1"/>
          </p:cNvPicPr>
          <p:nvPr/>
        </p:nvPicPr>
        <p:blipFill>
          <a:blip r:embed="rId2"/>
          <a:stretch>
            <a:fillRect/>
          </a:stretch>
        </p:blipFill>
        <p:spPr>
          <a:xfrm>
            <a:off x="457199" y="562403"/>
            <a:ext cx="7897587" cy="5918250"/>
          </a:xfrm>
          <a:prstGeom prst="rect">
            <a:avLst/>
          </a:prstGeom>
        </p:spPr>
      </p:pic>
      <p:sp>
        <p:nvSpPr>
          <p:cNvPr id="7" name="TextBox 6">
            <a:extLst>
              <a:ext uri="{FF2B5EF4-FFF2-40B4-BE49-F238E27FC236}">
                <a16:creationId xmlns:a16="http://schemas.microsoft.com/office/drawing/2014/main" id="{B778AEB5-7C67-4B59-95A0-CB1A3ECC07AC}"/>
              </a:ext>
            </a:extLst>
          </p:cNvPr>
          <p:cNvSpPr txBox="1"/>
          <p:nvPr/>
        </p:nvSpPr>
        <p:spPr>
          <a:xfrm>
            <a:off x="3614057" y="4316186"/>
            <a:ext cx="4523014" cy="1200329"/>
          </a:xfrm>
          <a:prstGeom prst="rect">
            <a:avLst/>
          </a:prstGeom>
          <a:noFill/>
        </p:spPr>
        <p:txBody>
          <a:bodyPr wrap="square" rtlCol="0">
            <a:spAutoFit/>
          </a:bodyPr>
          <a:lstStyle/>
          <a:p>
            <a:r>
              <a:rPr lang="en-IE" sz="3600" dirty="0">
                <a:latin typeface="Abadi" panose="020B0604020104020204" pitchFamily="34" charset="0"/>
              </a:rPr>
              <a:t>THE SCIENCES: Considerations</a:t>
            </a:r>
          </a:p>
        </p:txBody>
      </p:sp>
    </p:spTree>
    <p:extLst>
      <p:ext uri="{BB962C8B-B14F-4D97-AF65-F5344CB8AC3E}">
        <p14:creationId xmlns:p14="http://schemas.microsoft.com/office/powerpoint/2010/main" val="282942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620713"/>
            <a:ext cx="7772400" cy="711200"/>
          </a:xfrm>
        </p:spPr>
        <p:txBody>
          <a:bodyPr/>
          <a:lstStyle/>
          <a:p>
            <a:pPr eaLnBrk="1" fontAlgn="auto" hangingPunct="1">
              <a:spcAft>
                <a:spcPts val="0"/>
              </a:spcAft>
              <a:defRPr/>
            </a:pPr>
            <a:r>
              <a:rPr lang="en-IE" dirty="0">
                <a:solidFill>
                  <a:schemeClr val="bg2">
                    <a:lumMod val="25000"/>
                  </a:schemeClr>
                </a:solidFill>
                <a:latin typeface="Arial" pitchFamily="34" charset="0"/>
                <a:cs typeface="Arial" pitchFamily="34" charset="0"/>
              </a:rPr>
              <a:t>science subject or  not? </a:t>
            </a:r>
            <a:r>
              <a:rPr lang="en-IE" sz="2800" dirty="0">
                <a:solidFill>
                  <a:schemeClr val="bg2">
                    <a:lumMod val="25000"/>
                  </a:schemeClr>
                </a:solidFill>
                <a:latin typeface="Arial" pitchFamily="34" charset="0"/>
                <a:cs typeface="Arial" pitchFamily="34" charset="0"/>
              </a:rPr>
              <a:t>some examples</a:t>
            </a:r>
            <a:endParaRPr lang="en-US" sz="2800" dirty="0">
              <a:solidFill>
                <a:schemeClr val="bg2">
                  <a:lumMod val="25000"/>
                </a:schemeClr>
              </a:solidFill>
              <a:latin typeface="Arial" pitchFamily="34" charset="0"/>
              <a:cs typeface="Arial" pitchFamily="34" charset="0"/>
            </a:endParaRPr>
          </a:p>
        </p:txBody>
      </p:sp>
      <p:sp>
        <p:nvSpPr>
          <p:cNvPr id="22531" name="Rectangle 3"/>
          <p:cNvSpPr>
            <a:spLocks noGrp="1" noChangeArrowheads="1"/>
          </p:cNvSpPr>
          <p:nvPr>
            <p:ph sz="quarter" idx="1"/>
          </p:nvPr>
        </p:nvSpPr>
        <p:spPr>
          <a:xfrm>
            <a:off x="4653643" y="1547441"/>
            <a:ext cx="4028999" cy="4156673"/>
          </a:xfrm>
          <a:solidFill>
            <a:schemeClr val="bg2"/>
          </a:solidFill>
          <a:ln>
            <a:solidFill>
              <a:schemeClr val="accent1">
                <a:lumMod val="75000"/>
              </a:schemeClr>
            </a:solidFill>
          </a:ln>
        </p:spPr>
        <p:txBody>
          <a:bodyPr/>
          <a:lstStyle/>
          <a:p>
            <a:pPr marL="0" indent="0" eaLnBrk="1" hangingPunct="1">
              <a:buFont typeface="Wingdings" panose="05000000000000000000" pitchFamily="2" charset="2"/>
              <a:buNone/>
              <a:defRPr/>
            </a:pPr>
            <a:r>
              <a:rPr lang="en-IE" altLang="en-US" dirty="0">
                <a:solidFill>
                  <a:schemeClr val="bg2">
                    <a:lumMod val="25000"/>
                  </a:schemeClr>
                </a:solidFill>
                <a:latin typeface="Arial" charset="0"/>
                <a:cs typeface="Arial" charset="0"/>
              </a:rPr>
              <a:t>2 Science Subjects at UCC</a:t>
            </a:r>
          </a:p>
          <a:p>
            <a:pPr marL="639445" lvl="1" eaLnBrk="1" hangingPunct="1">
              <a:defRPr/>
            </a:pPr>
            <a:r>
              <a:rPr lang="en-IE" altLang="en-US" dirty="0">
                <a:latin typeface="Arial"/>
                <a:cs typeface="Arial"/>
              </a:rPr>
              <a:t>Medicine (5 year course)</a:t>
            </a:r>
            <a:endParaRPr lang="en-IE" altLang="en-US" dirty="0">
              <a:latin typeface="Arial" charset="0"/>
              <a:cs typeface="Arial" charset="0"/>
            </a:endParaRPr>
          </a:p>
          <a:p>
            <a:pPr marL="639445" lvl="1" eaLnBrk="1" hangingPunct="1">
              <a:defRPr/>
            </a:pPr>
            <a:r>
              <a:rPr lang="en-IE" altLang="en-US" dirty="0">
                <a:latin typeface="Arial" charset="0"/>
                <a:cs typeface="Arial" charset="0"/>
              </a:rPr>
              <a:t>Dentistry (5 </a:t>
            </a:r>
            <a:r>
              <a:rPr lang="en-IE" altLang="en-US" dirty="0" err="1">
                <a:latin typeface="Arial" charset="0"/>
                <a:cs typeface="Arial" charset="0"/>
              </a:rPr>
              <a:t>Yrs</a:t>
            </a:r>
            <a:r>
              <a:rPr lang="en-IE" altLang="en-US" dirty="0">
                <a:latin typeface="Arial" charset="0"/>
                <a:cs typeface="Arial" charset="0"/>
              </a:rPr>
              <a:t>)</a:t>
            </a:r>
            <a:endParaRPr lang="en-IE" altLang="en-US" sz="1400" dirty="0">
              <a:latin typeface="Arial" charset="0"/>
              <a:cs typeface="Arial" charset="0"/>
            </a:endParaRPr>
          </a:p>
          <a:p>
            <a:pPr marL="639445" lvl="1" eaLnBrk="1" hangingPunct="1">
              <a:defRPr/>
            </a:pPr>
            <a:r>
              <a:rPr lang="en-IE" altLang="en-US" dirty="0">
                <a:latin typeface="Arial" charset="0"/>
                <a:cs typeface="Arial" charset="0"/>
              </a:rPr>
              <a:t>Pharmacy (5 </a:t>
            </a:r>
            <a:r>
              <a:rPr lang="en-IE" altLang="en-US" dirty="0" err="1">
                <a:latin typeface="Arial" charset="0"/>
                <a:cs typeface="Arial" charset="0"/>
              </a:rPr>
              <a:t>Yrs</a:t>
            </a:r>
            <a:r>
              <a:rPr lang="en-IE" altLang="en-US" dirty="0">
                <a:latin typeface="Arial" charset="0"/>
                <a:cs typeface="Arial" charset="0"/>
              </a:rPr>
              <a:t>)</a:t>
            </a:r>
          </a:p>
          <a:p>
            <a:pPr marL="639445" lvl="1" eaLnBrk="1" hangingPunct="1">
              <a:defRPr/>
            </a:pPr>
            <a:r>
              <a:rPr lang="en-IE" altLang="en-US" dirty="0">
                <a:latin typeface="Arial" charset="0"/>
                <a:cs typeface="Arial" charset="0"/>
              </a:rPr>
              <a:t>Medical &amp; Health Science</a:t>
            </a:r>
          </a:p>
          <a:p>
            <a:pPr marL="366395" lvl="1" indent="0" eaLnBrk="1" hangingPunct="1">
              <a:buNone/>
              <a:defRPr/>
            </a:pPr>
            <a:endParaRPr lang="en-IE" altLang="en-US" dirty="0">
              <a:latin typeface="Arial" charset="0"/>
              <a:cs typeface="Arial" charset="0"/>
            </a:endParaRPr>
          </a:p>
          <a:p>
            <a:pPr marL="366395" lvl="1" indent="0" eaLnBrk="1" hangingPunct="1">
              <a:buNone/>
              <a:defRPr/>
            </a:pPr>
            <a:endParaRPr lang="en-IE" altLang="en-US" dirty="0">
              <a:latin typeface="Arial" charset="0"/>
              <a:cs typeface="Arial" charset="0"/>
            </a:endParaRPr>
          </a:p>
          <a:p>
            <a:pPr marL="639445" lvl="1" eaLnBrk="1" hangingPunct="1">
              <a:defRPr/>
            </a:pPr>
            <a:endParaRPr lang="en-IE" altLang="en-US" sz="1400" dirty="0">
              <a:latin typeface="Arial" charset="0"/>
              <a:cs typeface="Arial" charset="0"/>
            </a:endParaRPr>
          </a:p>
          <a:p>
            <a:pPr marL="639445" lvl="1" eaLnBrk="1" hangingPunct="1">
              <a:defRPr/>
            </a:pPr>
            <a:endParaRPr lang="en-IE" altLang="en-US" sz="1400" dirty="0">
              <a:latin typeface="Arial" charset="0"/>
              <a:cs typeface="Arial" charset="0"/>
            </a:endParaRPr>
          </a:p>
          <a:p>
            <a:pPr marL="639445" lvl="1" eaLnBrk="1" hangingPunct="1">
              <a:defRPr/>
            </a:pPr>
            <a:endParaRPr lang="en-IE" altLang="en-US" sz="1400" dirty="0">
              <a:latin typeface="Arial" charset="0"/>
              <a:cs typeface="Arial" charset="0"/>
            </a:endParaRPr>
          </a:p>
          <a:p>
            <a:pPr marL="639445" lvl="1" eaLnBrk="1" hangingPunct="1">
              <a:defRPr/>
            </a:pPr>
            <a:endParaRPr lang="en-IE" altLang="en-US" sz="1400" dirty="0">
              <a:latin typeface="Arial" charset="0"/>
              <a:cs typeface="Arial" charset="0"/>
            </a:endParaRPr>
          </a:p>
          <a:p>
            <a:pPr marL="366395" lvl="1" indent="0" eaLnBrk="1" hangingPunct="1">
              <a:buFont typeface="Wingdings 2" panose="05020102010507070707" pitchFamily="18" charset="2"/>
              <a:buNone/>
              <a:defRPr/>
            </a:pPr>
            <a:endParaRPr lang="en-IE" altLang="en-US" sz="1400" dirty="0">
              <a:latin typeface="Arial" charset="0"/>
              <a:cs typeface="Arial" charset="0"/>
            </a:endParaRPr>
          </a:p>
        </p:txBody>
      </p:sp>
      <p:sp>
        <p:nvSpPr>
          <p:cNvPr id="22532" name="Rectangle 4"/>
          <p:cNvSpPr>
            <a:spLocks noGrp="1" noChangeArrowheads="1"/>
          </p:cNvSpPr>
          <p:nvPr>
            <p:ph sz="quarter" idx="2"/>
          </p:nvPr>
        </p:nvSpPr>
        <p:spPr>
          <a:xfrm>
            <a:off x="233575" y="1547440"/>
            <a:ext cx="4180582" cy="4156674"/>
          </a:xfrm>
          <a:solidFill>
            <a:schemeClr val="bg2"/>
          </a:solidFill>
          <a:ln>
            <a:solidFill>
              <a:schemeClr val="accent4"/>
            </a:solidFill>
          </a:ln>
        </p:spPr>
        <p:txBody>
          <a:bodyPr/>
          <a:lstStyle/>
          <a:p>
            <a:pPr marL="0" indent="0" eaLnBrk="1" hangingPunct="1">
              <a:lnSpc>
                <a:spcPct val="90000"/>
              </a:lnSpc>
              <a:buFont typeface="Wingdings" panose="05000000000000000000" pitchFamily="2" charset="2"/>
              <a:buNone/>
            </a:pPr>
            <a:r>
              <a:rPr lang="en-IE" altLang="en-US" dirty="0">
                <a:solidFill>
                  <a:schemeClr val="bg2">
                    <a:lumMod val="25000"/>
                  </a:schemeClr>
                </a:solidFill>
                <a:latin typeface="Arial" panose="020B0604020202020204" pitchFamily="34" charset="0"/>
                <a:cs typeface="Arial" panose="020B0604020202020204" pitchFamily="34" charset="0"/>
              </a:rPr>
              <a:t>1 Science (at least)</a:t>
            </a:r>
          </a:p>
          <a:p>
            <a:pPr lvl="1" eaLnBrk="1" hangingPunct="1">
              <a:lnSpc>
                <a:spcPct val="90000"/>
              </a:lnSpc>
            </a:pPr>
            <a:r>
              <a:rPr lang="en-IE" altLang="en-US" sz="1800" dirty="0">
                <a:latin typeface="Arial" panose="020B0604020202020204" pitchFamily="34" charset="0"/>
                <a:cs typeface="Arial" panose="020B0604020202020204" pitchFamily="34" charset="0"/>
              </a:rPr>
              <a:t>Lab Science Degrees</a:t>
            </a:r>
          </a:p>
          <a:p>
            <a:pPr lvl="1" eaLnBrk="1" hangingPunct="1">
              <a:lnSpc>
                <a:spcPct val="90000"/>
              </a:lnSpc>
            </a:pPr>
            <a:r>
              <a:rPr lang="en-IE" altLang="en-US" sz="1800" dirty="0">
                <a:latin typeface="Arial" panose="020B0604020202020204" pitchFamily="34" charset="0"/>
                <a:cs typeface="Arial" panose="020B0604020202020204" pitchFamily="34" charset="0"/>
              </a:rPr>
              <a:t>Radiography	</a:t>
            </a:r>
          </a:p>
          <a:p>
            <a:pPr lvl="1" eaLnBrk="1" hangingPunct="1">
              <a:lnSpc>
                <a:spcPct val="90000"/>
              </a:lnSpc>
            </a:pPr>
            <a:r>
              <a:rPr lang="en-IE" altLang="en-US" sz="1800" dirty="0">
                <a:latin typeface="Arial" panose="020B0604020202020204" pitchFamily="34" charset="0"/>
                <a:cs typeface="Arial" panose="020B0604020202020204" pitchFamily="34" charset="0"/>
              </a:rPr>
              <a:t>Optometry</a:t>
            </a:r>
          </a:p>
          <a:p>
            <a:pPr lvl="1" eaLnBrk="1" hangingPunct="1">
              <a:lnSpc>
                <a:spcPct val="90000"/>
              </a:lnSpc>
            </a:pPr>
            <a:r>
              <a:rPr lang="en-IE" altLang="en-US" sz="1800" dirty="0">
                <a:latin typeface="Arial" panose="020B0604020202020204" pitchFamily="34" charset="0"/>
                <a:cs typeface="Arial" panose="020B0604020202020204" pitchFamily="34" charset="0"/>
              </a:rPr>
              <a:t>Occupational Therapy</a:t>
            </a:r>
          </a:p>
          <a:p>
            <a:pPr lvl="1" eaLnBrk="1" hangingPunct="1">
              <a:lnSpc>
                <a:spcPct val="90000"/>
              </a:lnSpc>
            </a:pPr>
            <a:r>
              <a:rPr lang="en-IE" altLang="en-US" sz="1800" dirty="0">
                <a:latin typeface="Arial" panose="020B0604020202020204" pitchFamily="34" charset="0"/>
                <a:cs typeface="Arial" panose="020B0604020202020204" pitchFamily="34" charset="0"/>
              </a:rPr>
              <a:t>Veterinary Medicine/Nursing</a:t>
            </a:r>
          </a:p>
          <a:p>
            <a:pPr lvl="1" eaLnBrk="1" hangingPunct="1">
              <a:lnSpc>
                <a:spcPct val="90000"/>
              </a:lnSpc>
            </a:pPr>
            <a:r>
              <a:rPr lang="en-IE" altLang="en-US" sz="1800" dirty="0">
                <a:latin typeface="Arial" panose="020B0604020202020204" pitchFamily="34" charset="0"/>
                <a:cs typeface="Arial" panose="020B0604020202020204" pitchFamily="34" charset="0"/>
              </a:rPr>
              <a:t>Speech &amp; Language Therapy</a:t>
            </a:r>
          </a:p>
          <a:p>
            <a:pPr lvl="1" eaLnBrk="1" hangingPunct="1">
              <a:lnSpc>
                <a:spcPct val="90000"/>
              </a:lnSpc>
            </a:pPr>
            <a:r>
              <a:rPr lang="en-IE" altLang="en-US" sz="1800" dirty="0">
                <a:latin typeface="Arial" panose="020B0604020202020204" pitchFamily="34" charset="0"/>
                <a:cs typeface="Arial" panose="020B0604020202020204" pitchFamily="34" charset="0"/>
              </a:rPr>
              <a:t>Public Health Science</a:t>
            </a:r>
          </a:p>
          <a:p>
            <a:pPr lvl="1" eaLnBrk="1" hangingPunct="1">
              <a:lnSpc>
                <a:spcPct val="90000"/>
              </a:lnSpc>
            </a:pPr>
            <a:r>
              <a:rPr lang="en-IE" altLang="en-US" sz="1800" dirty="0">
                <a:latin typeface="Arial" panose="020B0604020202020204" pitchFamily="34" charset="0"/>
                <a:cs typeface="Arial" panose="020B0604020202020204" pitchFamily="34" charset="0"/>
              </a:rPr>
              <a:t>Engineering </a:t>
            </a:r>
          </a:p>
          <a:p>
            <a:pPr lvl="1" eaLnBrk="1" hangingPunct="1">
              <a:lnSpc>
                <a:spcPct val="90000"/>
              </a:lnSpc>
            </a:pPr>
            <a:r>
              <a:rPr lang="en-IE" altLang="en-US" sz="1800" dirty="0">
                <a:latin typeface="Arial" panose="020B0604020202020204" pitchFamily="34" charset="0"/>
                <a:cs typeface="Arial" panose="020B0604020202020204" pitchFamily="34" charset="0"/>
              </a:rPr>
              <a:t>Food Science</a:t>
            </a:r>
          </a:p>
          <a:p>
            <a:pPr lvl="1" eaLnBrk="1" hangingPunct="1">
              <a:lnSpc>
                <a:spcPct val="90000"/>
              </a:lnSpc>
            </a:pPr>
            <a:r>
              <a:rPr lang="en-IE" altLang="en-US" sz="1800" dirty="0">
                <a:latin typeface="Arial" panose="020B0604020202020204" pitchFamily="34" charset="0"/>
                <a:cs typeface="Arial" panose="020B0604020202020204" pitchFamily="34" charset="0"/>
              </a:rPr>
              <a:t>Nursing</a:t>
            </a:r>
          </a:p>
          <a:p>
            <a:pPr lvl="1" eaLnBrk="1" hangingPunct="1">
              <a:lnSpc>
                <a:spcPct val="90000"/>
              </a:lnSpc>
            </a:pPr>
            <a:r>
              <a:rPr lang="en-IE" altLang="en-US" sz="1800" dirty="0">
                <a:latin typeface="Arial" panose="020B0604020202020204" pitchFamily="34" charset="0"/>
                <a:cs typeface="Arial" panose="020B0604020202020204" pitchFamily="34" charset="0"/>
              </a:rPr>
              <a:t>Home Economics Teaching Sligo</a:t>
            </a:r>
          </a:p>
          <a:p>
            <a:pPr lvl="1" eaLnBrk="1" hangingPunct="1">
              <a:lnSpc>
                <a:spcPct val="90000"/>
              </a:lnSpc>
            </a:pPr>
            <a:r>
              <a:rPr lang="en-IE" altLang="en-US" sz="1800" dirty="0">
                <a:latin typeface="Arial" panose="020B0604020202020204" pitchFamily="34" charset="0"/>
                <a:cs typeface="Arial" panose="020B0604020202020204" pitchFamily="34" charset="0"/>
              </a:rPr>
              <a:t>Medicine – 6 year course</a:t>
            </a:r>
          </a:p>
          <a:p>
            <a:pPr lvl="1" eaLnBrk="1" hangingPunct="1">
              <a:lnSpc>
                <a:spcPct val="90000"/>
              </a:lnSpc>
            </a:pPr>
            <a:endParaRPr lang="en-IE" altLang="en-US" sz="1800" dirty="0">
              <a:latin typeface="Arial" panose="020B0604020202020204" pitchFamily="34" charset="0"/>
              <a:cs typeface="Arial" panose="020B0604020202020204" pitchFamily="34" charset="0"/>
            </a:endParaRPr>
          </a:p>
          <a:p>
            <a:pPr lvl="1" eaLnBrk="1" hangingPunct="1">
              <a:lnSpc>
                <a:spcPct val="90000"/>
              </a:lnSpc>
            </a:pPr>
            <a:endParaRPr lang="en-IE" altLang="en-US" sz="1800" dirty="0">
              <a:latin typeface="Arial" panose="020B0604020202020204" pitchFamily="34" charset="0"/>
              <a:cs typeface="Arial" panose="020B0604020202020204" pitchFamily="34" charset="0"/>
            </a:endParaRPr>
          </a:p>
          <a:p>
            <a:pPr lvl="1" eaLnBrk="1" hangingPunct="1">
              <a:lnSpc>
                <a:spcPct val="90000"/>
              </a:lnSpc>
            </a:pPr>
            <a:endParaRPr lang="en-IE" altLang="en-US" sz="1800" dirty="0">
              <a:latin typeface="Arial" panose="020B0604020202020204" pitchFamily="34" charset="0"/>
              <a:cs typeface="Arial" panose="020B0604020202020204" pitchFamily="34" charset="0"/>
            </a:endParaRPr>
          </a:p>
          <a:p>
            <a:pPr marL="366713" lvl="1" indent="0" eaLnBrk="1" hangingPunct="1">
              <a:lnSpc>
                <a:spcPct val="90000"/>
              </a:lnSpc>
              <a:buNone/>
            </a:pPr>
            <a:endParaRPr lang="en-US" altLang="en-US" sz="18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F9E5F7A-9E14-4F4E-9C0C-1907F2739B2F}"/>
              </a:ext>
            </a:extLst>
          </p:cNvPr>
          <p:cNvSpPr txBox="1"/>
          <p:nvPr/>
        </p:nvSpPr>
        <p:spPr>
          <a:xfrm>
            <a:off x="1338944" y="6074229"/>
            <a:ext cx="6482442" cy="461665"/>
          </a:xfrm>
          <a:prstGeom prst="rect">
            <a:avLst/>
          </a:prstGeom>
          <a:noFill/>
        </p:spPr>
        <p:txBody>
          <a:bodyPr wrap="square" rtlCol="0">
            <a:spAutoFit/>
          </a:bodyPr>
          <a:lstStyle/>
          <a:p>
            <a:r>
              <a:rPr lang="en-IE" b="1" dirty="0">
                <a:latin typeface="Abadi" panose="020B0604020104020204" pitchFamily="34" charset="0"/>
              </a:rPr>
              <a:t>Courses vary so check with Guidance Counsellor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4572" y="253219"/>
            <a:ext cx="7467600" cy="756456"/>
          </a:xfrm>
        </p:spPr>
        <p:txBody>
          <a:bodyPr>
            <a:normAutofit/>
          </a:bodyPr>
          <a:lstStyle/>
          <a:p>
            <a:pPr algn="ctr" eaLnBrk="1" fontAlgn="auto" hangingPunct="1">
              <a:spcAft>
                <a:spcPts val="0"/>
              </a:spcAft>
              <a:defRPr/>
            </a:pPr>
            <a:r>
              <a:rPr lang="en-IE" sz="2800" dirty="0">
                <a:solidFill>
                  <a:schemeClr val="bg2">
                    <a:lumMod val="25000"/>
                  </a:schemeClr>
                </a:solidFill>
                <a:latin typeface="Abadi" panose="020B0604020104020204" pitchFamily="34" charset="0"/>
                <a:cs typeface="Arial" pitchFamily="34" charset="0"/>
              </a:rPr>
              <a:t>Other specific requirements </a:t>
            </a:r>
            <a:endParaRPr lang="en-US" sz="2800" dirty="0">
              <a:solidFill>
                <a:schemeClr val="bg2">
                  <a:lumMod val="25000"/>
                </a:schemeClr>
              </a:solidFill>
              <a:latin typeface="Abadi" panose="020B0604020104020204" pitchFamily="34" charset="0"/>
              <a:cs typeface="Arial" pitchFamily="34" charset="0"/>
            </a:endParaRPr>
          </a:p>
        </p:txBody>
      </p:sp>
      <p:sp>
        <p:nvSpPr>
          <p:cNvPr id="19459" name="Rectangle 3"/>
          <p:cNvSpPr>
            <a:spLocks noGrp="1" noChangeArrowheads="1"/>
          </p:cNvSpPr>
          <p:nvPr>
            <p:ph sz="quarter" idx="1"/>
          </p:nvPr>
        </p:nvSpPr>
        <p:spPr>
          <a:xfrm>
            <a:off x="365761" y="1124039"/>
            <a:ext cx="3902611" cy="2734947"/>
          </a:xfrm>
          <a:solidFill>
            <a:schemeClr val="bg2"/>
          </a:solidFill>
        </p:spPr>
        <p:txBody>
          <a:bodyPr/>
          <a:lstStyle/>
          <a:p>
            <a:pPr marL="0" indent="0" eaLnBrk="1" hangingPunct="1">
              <a:buFont typeface="Wingdings" panose="05000000000000000000" pitchFamily="2" charset="2"/>
              <a:buNone/>
              <a:defRPr/>
            </a:pPr>
            <a:r>
              <a:rPr lang="en-IE" b="1" u="sng" dirty="0">
                <a:solidFill>
                  <a:schemeClr val="accent1">
                    <a:lumMod val="75000"/>
                  </a:schemeClr>
                </a:solidFill>
                <a:latin typeface="Arial" charset="0"/>
                <a:cs typeface="Arial" charset="0"/>
              </a:rPr>
              <a:t> ART</a:t>
            </a:r>
            <a:r>
              <a:rPr lang="en-IE" u="sng" dirty="0">
                <a:solidFill>
                  <a:schemeClr val="accent1">
                    <a:lumMod val="75000"/>
                  </a:schemeClr>
                </a:solidFill>
                <a:latin typeface="Arial" charset="0"/>
                <a:cs typeface="Arial" charset="0"/>
              </a:rPr>
              <a:t>  </a:t>
            </a:r>
          </a:p>
          <a:p>
            <a:pPr eaLnBrk="1" hangingPunct="1">
              <a:defRPr/>
            </a:pPr>
            <a:r>
              <a:rPr lang="en-IE" sz="2000" dirty="0">
                <a:latin typeface="Arial" charset="0"/>
                <a:cs typeface="Arial" charset="0"/>
              </a:rPr>
              <a:t>Portfolio essential</a:t>
            </a:r>
          </a:p>
          <a:p>
            <a:pPr eaLnBrk="1" hangingPunct="1">
              <a:defRPr/>
            </a:pPr>
            <a:r>
              <a:rPr lang="en-IE" sz="2000" dirty="0">
                <a:latin typeface="Arial" charset="0"/>
                <a:cs typeface="Arial" charset="0"/>
              </a:rPr>
              <a:t>NCAD - pass in Art </a:t>
            </a:r>
            <a:r>
              <a:rPr lang="en-IE" sz="2000" u="sng" dirty="0">
                <a:latin typeface="Arial" charset="0"/>
                <a:cs typeface="Arial" charset="0"/>
              </a:rPr>
              <a:t>or</a:t>
            </a:r>
            <a:r>
              <a:rPr lang="en-IE" sz="2000" dirty="0">
                <a:latin typeface="Arial" charset="0"/>
                <a:cs typeface="Arial" charset="0"/>
              </a:rPr>
              <a:t> 3</a:t>
            </a:r>
            <a:r>
              <a:rPr lang="en-IE" sz="2000" baseline="30000" dirty="0">
                <a:latin typeface="Arial" charset="0"/>
                <a:cs typeface="Arial" charset="0"/>
              </a:rPr>
              <a:t>rd</a:t>
            </a:r>
            <a:r>
              <a:rPr lang="en-IE" sz="2000" dirty="0">
                <a:latin typeface="Arial" charset="0"/>
                <a:cs typeface="Arial" charset="0"/>
              </a:rPr>
              <a:t> language for entry</a:t>
            </a:r>
          </a:p>
          <a:p>
            <a:pPr eaLnBrk="1" hangingPunct="1">
              <a:defRPr/>
            </a:pPr>
            <a:r>
              <a:rPr lang="en-IE" sz="2000" dirty="0">
                <a:latin typeface="Arial" charset="0"/>
                <a:cs typeface="Arial" charset="0"/>
              </a:rPr>
              <a:t>MTU – Portfolio but no requirement to have Leaving Cert Art</a:t>
            </a:r>
          </a:p>
          <a:p>
            <a:pPr marL="0" indent="0" eaLnBrk="1" hangingPunct="1">
              <a:buFont typeface="Wingdings" panose="05000000000000000000" pitchFamily="2" charset="2"/>
              <a:buNone/>
              <a:defRPr/>
            </a:pPr>
            <a:endParaRPr lang="en-US" dirty="0"/>
          </a:p>
        </p:txBody>
      </p:sp>
      <p:sp>
        <p:nvSpPr>
          <p:cNvPr id="19460" name="Rectangle 4"/>
          <p:cNvSpPr>
            <a:spLocks noGrp="1" noChangeArrowheads="1"/>
          </p:cNvSpPr>
          <p:nvPr>
            <p:ph sz="quarter" idx="2"/>
          </p:nvPr>
        </p:nvSpPr>
        <p:spPr>
          <a:xfrm>
            <a:off x="4572000" y="1080721"/>
            <a:ext cx="4146183" cy="2778266"/>
          </a:xfrm>
          <a:solidFill>
            <a:schemeClr val="bg2"/>
          </a:solidFill>
        </p:spPr>
        <p:txBody>
          <a:bodyPr/>
          <a:lstStyle/>
          <a:p>
            <a:pPr eaLnBrk="1" hangingPunct="1">
              <a:buFont typeface="Wingdings" panose="05000000000000000000" pitchFamily="2" charset="2"/>
              <a:buNone/>
              <a:defRPr/>
            </a:pPr>
            <a:r>
              <a:rPr lang="en-IE" b="1" u="sng" dirty="0">
                <a:solidFill>
                  <a:schemeClr val="accent1">
                    <a:lumMod val="75000"/>
                  </a:schemeClr>
                </a:solidFill>
                <a:latin typeface="Arial" charset="0"/>
                <a:cs typeface="Arial" charset="0"/>
              </a:rPr>
              <a:t>MUSIC</a:t>
            </a:r>
            <a:endParaRPr lang="en-IE" dirty="0">
              <a:solidFill>
                <a:schemeClr val="accent1">
                  <a:lumMod val="75000"/>
                </a:schemeClr>
              </a:solidFill>
              <a:latin typeface="Arial" charset="0"/>
              <a:cs typeface="Arial" charset="0"/>
            </a:endParaRPr>
          </a:p>
          <a:p>
            <a:pPr eaLnBrk="1" hangingPunct="1">
              <a:defRPr/>
            </a:pPr>
            <a:r>
              <a:rPr lang="en-IE" sz="2000" dirty="0">
                <a:latin typeface="Arial" charset="0"/>
                <a:cs typeface="Arial" charset="0"/>
              </a:rPr>
              <a:t>Grade 6,7 standard usually required, but not always</a:t>
            </a:r>
          </a:p>
          <a:p>
            <a:pPr eaLnBrk="1" hangingPunct="1">
              <a:defRPr/>
            </a:pPr>
            <a:r>
              <a:rPr lang="en-IE" sz="2000" dirty="0">
                <a:latin typeface="Arial" charset="0"/>
                <a:cs typeface="Arial" charset="0"/>
              </a:rPr>
              <a:t>Entrance Performance test required for music courses.</a:t>
            </a:r>
          </a:p>
          <a:p>
            <a:pPr eaLnBrk="1" hangingPunct="1">
              <a:defRPr/>
            </a:pPr>
            <a:r>
              <a:rPr lang="en-IE" sz="2000" dirty="0">
                <a:latin typeface="Arial" charset="0"/>
                <a:cs typeface="Arial" charset="0"/>
              </a:rPr>
              <a:t>Not all colleges require music as LC subject e.g. UCC,MTU</a:t>
            </a:r>
          </a:p>
          <a:p>
            <a:pPr eaLnBrk="1" hangingPunct="1">
              <a:defRPr/>
            </a:pPr>
            <a:endParaRPr lang="en-US" sz="2000" dirty="0">
              <a:latin typeface="Arial" charset="0"/>
              <a:cs typeface="Arial" charset="0"/>
            </a:endParaRPr>
          </a:p>
        </p:txBody>
      </p:sp>
      <p:sp>
        <p:nvSpPr>
          <p:cNvPr id="3" name="TextBox 2">
            <a:extLst>
              <a:ext uri="{FF2B5EF4-FFF2-40B4-BE49-F238E27FC236}">
                <a16:creationId xmlns:a16="http://schemas.microsoft.com/office/drawing/2014/main" id="{BB5B833B-4D52-4821-B5CF-8A8A33D8345B}"/>
              </a:ext>
            </a:extLst>
          </p:cNvPr>
          <p:cNvSpPr txBox="1"/>
          <p:nvPr/>
        </p:nvSpPr>
        <p:spPr>
          <a:xfrm>
            <a:off x="4579526" y="4312787"/>
            <a:ext cx="4131129" cy="1938992"/>
          </a:xfrm>
          <a:prstGeom prst="rect">
            <a:avLst/>
          </a:prstGeom>
          <a:solidFill>
            <a:schemeClr val="accent1">
              <a:lumMod val="20000"/>
              <a:lumOff val="80000"/>
            </a:schemeClr>
          </a:solidFill>
        </p:spPr>
        <p:txBody>
          <a:bodyPr wrap="square" rtlCol="0">
            <a:spAutoFit/>
          </a:bodyPr>
          <a:lstStyle/>
          <a:p>
            <a:r>
              <a:rPr lang="en-IE" b="1" u="sng" dirty="0">
                <a:solidFill>
                  <a:schemeClr val="accent1">
                    <a:lumMod val="75000"/>
                  </a:schemeClr>
                </a:solidFill>
                <a:latin typeface="Abadi" panose="020B0604020104020204" pitchFamily="34" charset="0"/>
              </a:rPr>
              <a:t>HOME ECONOMICS</a:t>
            </a:r>
          </a:p>
          <a:p>
            <a:r>
              <a:rPr lang="en-IE" dirty="0">
                <a:latin typeface="Abadi" panose="020B0604020104020204" pitchFamily="34" charset="0"/>
              </a:rPr>
              <a:t>H5 in either Home Economics </a:t>
            </a:r>
            <a:r>
              <a:rPr lang="en-IE" u="sng" dirty="0">
                <a:latin typeface="Abadi" panose="020B0604020104020204" pitchFamily="34" charset="0"/>
              </a:rPr>
              <a:t>or</a:t>
            </a:r>
            <a:r>
              <a:rPr lang="en-IE" dirty="0">
                <a:latin typeface="Abadi" panose="020B0604020104020204" pitchFamily="34" charset="0"/>
              </a:rPr>
              <a:t> Lab Science Subject for Home Economics/Business Teaching at MTU</a:t>
            </a:r>
          </a:p>
        </p:txBody>
      </p:sp>
      <p:sp>
        <p:nvSpPr>
          <p:cNvPr id="4" name="TextBox 3">
            <a:extLst>
              <a:ext uri="{FF2B5EF4-FFF2-40B4-BE49-F238E27FC236}">
                <a16:creationId xmlns:a16="http://schemas.microsoft.com/office/drawing/2014/main" id="{CA4A0DF7-F396-4668-B963-898A137DFAFF}"/>
              </a:ext>
            </a:extLst>
          </p:cNvPr>
          <p:cNvSpPr txBox="1"/>
          <p:nvPr/>
        </p:nvSpPr>
        <p:spPr>
          <a:xfrm>
            <a:off x="365761" y="4285572"/>
            <a:ext cx="3984356" cy="2308324"/>
          </a:xfrm>
          <a:prstGeom prst="rect">
            <a:avLst/>
          </a:prstGeom>
          <a:solidFill>
            <a:schemeClr val="bg2"/>
          </a:solidFill>
        </p:spPr>
        <p:txBody>
          <a:bodyPr wrap="square" rtlCol="0">
            <a:spAutoFit/>
          </a:bodyPr>
          <a:lstStyle/>
          <a:p>
            <a:r>
              <a:rPr lang="en-GB" b="1" u="sng" dirty="0">
                <a:solidFill>
                  <a:schemeClr val="accent1">
                    <a:lumMod val="75000"/>
                  </a:schemeClr>
                </a:solidFill>
                <a:latin typeface="Abadi" panose="020B0604020104020204" pitchFamily="34" charset="0"/>
              </a:rPr>
              <a:t>COMPUTER SCIENCE</a:t>
            </a:r>
          </a:p>
          <a:p>
            <a:r>
              <a:rPr lang="en-GB" dirty="0">
                <a:latin typeface="Abadi" panose="020B0604020104020204" pitchFamily="34" charset="0"/>
              </a:rPr>
              <a:t>Computer Science is accepted as science subject for </a:t>
            </a:r>
            <a:r>
              <a:rPr lang="en-GB" i="1" dirty="0">
                <a:latin typeface="Abadi" panose="020B0604020104020204" pitchFamily="34" charset="0"/>
              </a:rPr>
              <a:t>some</a:t>
            </a:r>
            <a:r>
              <a:rPr lang="en-GB" dirty="0">
                <a:latin typeface="Abadi" panose="020B0604020104020204" pitchFamily="34" charset="0"/>
              </a:rPr>
              <a:t> not all science related degrees. Check college / CAO website.</a:t>
            </a:r>
            <a:endParaRPr lang="en-IE" dirty="0">
              <a:latin typeface="Abadi" panose="020B06040201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76774"/>
            <a:ext cx="8284029" cy="840863"/>
          </a:xfrm>
        </p:spPr>
        <p:txBody>
          <a:bodyPr/>
          <a:lstStyle/>
          <a:p>
            <a:pPr eaLnBrk="1" fontAlgn="auto" hangingPunct="1">
              <a:spcAft>
                <a:spcPts val="0"/>
              </a:spcAft>
              <a:defRPr/>
            </a:pPr>
            <a:r>
              <a:rPr lang="en-IE" sz="2400" b="1" dirty="0">
                <a:solidFill>
                  <a:schemeClr val="bg2">
                    <a:lumMod val="25000"/>
                  </a:schemeClr>
                </a:solidFill>
                <a:latin typeface="Arial"/>
                <a:cs typeface="Arial"/>
              </a:rPr>
              <a:t>Other Specific requirements in sciences– be careful</a:t>
            </a:r>
            <a:endParaRPr lang="en-US" sz="2400" b="1" dirty="0">
              <a:solidFill>
                <a:schemeClr val="bg2">
                  <a:lumMod val="25000"/>
                </a:schemeClr>
              </a:solidFill>
              <a:latin typeface="Arial"/>
              <a:cs typeface="Arial"/>
            </a:endParaRPr>
          </a:p>
        </p:txBody>
      </p:sp>
      <p:sp>
        <p:nvSpPr>
          <p:cNvPr id="26627" name="Rectangle 5"/>
          <p:cNvSpPr>
            <a:spLocks noGrp="1" noChangeArrowheads="1"/>
          </p:cNvSpPr>
          <p:nvPr>
            <p:ph sz="quarter" idx="1"/>
          </p:nvPr>
        </p:nvSpPr>
        <p:spPr>
          <a:xfrm>
            <a:off x="457199" y="1600200"/>
            <a:ext cx="7913077" cy="4873752"/>
          </a:xfrm>
        </p:spPr>
        <p:txBody>
          <a:bodyPr/>
          <a:lstStyle/>
          <a:p>
            <a:pPr marL="0" indent="0" eaLnBrk="1" hangingPunct="1">
              <a:buNone/>
            </a:pPr>
            <a:r>
              <a:rPr lang="en-IE" altLang="en-US" sz="1800" b="1" u="sng" dirty="0">
                <a:latin typeface="Arial"/>
                <a:cs typeface="Arial"/>
              </a:rPr>
              <a:t>GEOGRAPHY:</a:t>
            </a:r>
            <a:endParaRPr lang="en-US" sz="1800" b="1" dirty="0">
              <a:latin typeface="Arial"/>
              <a:cs typeface="Arial"/>
            </a:endParaRPr>
          </a:p>
          <a:p>
            <a:pPr eaLnBrk="1" hangingPunct="1"/>
            <a:r>
              <a:rPr lang="en-IE" altLang="en-US" sz="1800" dirty="0">
                <a:latin typeface="Arial"/>
                <a:cs typeface="Arial"/>
              </a:rPr>
              <a:t>Accepted as science subject (H4)  for Pharmacy, Science at TCD</a:t>
            </a:r>
            <a:endParaRPr lang="en-IE" sz="1800" dirty="0">
              <a:latin typeface="Arial"/>
              <a:cs typeface="Arial"/>
            </a:endParaRPr>
          </a:p>
          <a:p>
            <a:pPr eaLnBrk="1" hangingPunct="1"/>
            <a:r>
              <a:rPr lang="en-IE" altLang="en-US" sz="1800" dirty="0">
                <a:latin typeface="Arial"/>
                <a:cs typeface="Arial"/>
              </a:rPr>
              <a:t>Generally, not accepted where a  lab science subject is required</a:t>
            </a:r>
            <a:endParaRPr lang="en-US" altLang="en-US" sz="1800" dirty="0">
              <a:latin typeface="Arial"/>
              <a:cs typeface="Arial"/>
            </a:endParaRPr>
          </a:p>
          <a:p>
            <a:pPr marL="0" indent="0" eaLnBrk="1" hangingPunct="1">
              <a:buNone/>
            </a:pPr>
            <a:endParaRPr lang="en-IE" altLang="en-US" sz="1800" u="sng" dirty="0">
              <a:latin typeface="Arial"/>
              <a:cs typeface="Arial"/>
            </a:endParaRPr>
          </a:p>
          <a:p>
            <a:pPr marL="0" indent="0">
              <a:buNone/>
            </a:pPr>
            <a:r>
              <a:rPr lang="en-IE" altLang="en-US" sz="1800" b="1" u="sng" dirty="0">
                <a:latin typeface="Arial"/>
                <a:cs typeface="Arial"/>
              </a:rPr>
              <a:t>AGRICULTURAL SCIENCE</a:t>
            </a:r>
            <a:endParaRPr lang="en-IE" sz="1800" b="1" dirty="0"/>
          </a:p>
          <a:p>
            <a:pPr eaLnBrk="1" hangingPunct="1"/>
            <a:r>
              <a:rPr lang="en-IE" altLang="en-US" sz="1800" dirty="0">
                <a:latin typeface="Arial"/>
                <a:cs typeface="Arial"/>
              </a:rPr>
              <a:t>Accepted as General Entry Requirement in Science area</a:t>
            </a:r>
          </a:p>
          <a:p>
            <a:pPr eaLnBrk="1" hangingPunct="1"/>
            <a:r>
              <a:rPr lang="en-IE" altLang="en-US" sz="1800" dirty="0">
                <a:latin typeface="Arial"/>
                <a:cs typeface="Arial"/>
              </a:rPr>
              <a:t>Does not meet Specific Requirements for </a:t>
            </a:r>
            <a:r>
              <a:rPr lang="en-IE" altLang="en-US" sz="1800" i="1" dirty="0">
                <a:latin typeface="Arial"/>
                <a:cs typeface="Arial"/>
              </a:rPr>
              <a:t>some</a:t>
            </a:r>
            <a:r>
              <a:rPr lang="en-IE" altLang="en-US" sz="1800" dirty="0">
                <a:latin typeface="Arial"/>
                <a:cs typeface="Arial"/>
              </a:rPr>
              <a:t> courses </a:t>
            </a:r>
            <a:r>
              <a:rPr lang="en-IE" altLang="en-US" sz="1800" dirty="0" err="1">
                <a:latin typeface="Arial"/>
                <a:cs typeface="Arial"/>
              </a:rPr>
              <a:t>eg.</a:t>
            </a:r>
            <a:r>
              <a:rPr lang="en-IE" altLang="en-US" sz="1800" dirty="0">
                <a:latin typeface="Arial"/>
                <a:cs typeface="Arial"/>
              </a:rPr>
              <a:t> Medicine, Dentistry, Pharmacy, Medical and Health Science  - UCC.  </a:t>
            </a:r>
            <a:endParaRPr lang="en-IE" altLang="en-US" sz="1800" dirty="0">
              <a:latin typeface="Arial" panose="020B0604020202020204" pitchFamily="34" charset="0"/>
              <a:cs typeface="Arial" panose="020B0604020202020204" pitchFamily="34" charset="0"/>
            </a:endParaRPr>
          </a:p>
          <a:p>
            <a:pPr marL="0" indent="0">
              <a:buNone/>
            </a:pPr>
            <a:endParaRPr lang="en-IE" altLang="en-US" sz="1800" u="sng" dirty="0">
              <a:solidFill>
                <a:srgbClr val="000000"/>
              </a:solidFill>
              <a:latin typeface="Arial"/>
              <a:cs typeface="Arial"/>
            </a:endParaRPr>
          </a:p>
          <a:p>
            <a:pPr marL="0" indent="0">
              <a:buNone/>
            </a:pPr>
            <a:endParaRPr lang="en-IE" altLang="en-US" dirty="0">
              <a:solidFill>
                <a:srgbClr val="FF0000"/>
              </a:solidFill>
              <a:latin typeface="Arial"/>
              <a:cs typeface="Arial"/>
            </a:endParaRPr>
          </a:p>
          <a:p>
            <a:pPr marL="0" indent="0" algn="ctr">
              <a:buNone/>
            </a:pPr>
            <a:r>
              <a:rPr lang="en-IE" altLang="en-US" dirty="0">
                <a:solidFill>
                  <a:schemeClr val="bg2">
                    <a:lumMod val="25000"/>
                  </a:schemeClr>
                </a:solidFill>
                <a:latin typeface="Arial"/>
                <a:cs typeface="Arial"/>
              </a:rPr>
              <a:t>Check with Guidance Counsellor and/or college website.</a:t>
            </a:r>
            <a:endParaRPr lang="en-IE" dirty="0">
              <a:solidFill>
                <a:schemeClr val="bg2">
                  <a:lumMod val="25000"/>
                </a:schemeClr>
              </a:solidFill>
            </a:endParaRPr>
          </a:p>
          <a:p>
            <a:pPr eaLnBrk="1" hangingPunct="1"/>
            <a:endParaRPr lang="en-IE" altLang="en-US" dirty="0">
              <a:solidFill>
                <a:schemeClr val="bg2">
                  <a:lumMod val="25000"/>
                </a:schemeClr>
              </a:solidFill>
              <a:latin typeface="Arial" panose="020B0604020202020204" pitchFamily="34" charset="0"/>
              <a:cs typeface="Arial" panose="020B0604020202020204" pitchFamily="34" charset="0"/>
            </a:endParaRPr>
          </a:p>
          <a:p>
            <a:pPr eaLnBrk="1" hangingPunct="1"/>
            <a:endParaRPr lang="en-IE" altLang="en-US" dirty="0">
              <a:latin typeface="Arial" panose="020B0604020202020204" pitchFamily="34" charset="0"/>
              <a:cs typeface="Arial" panose="020B0604020202020204" pitchFamily="34" charset="0"/>
            </a:endParaRPr>
          </a:p>
          <a:p>
            <a:pPr eaLnBrk="1" hangingPunct="1"/>
            <a:endParaRPr lang="en-IE" altLang="en-US" dirty="0">
              <a:latin typeface="Arial" panose="020B0604020202020204" pitchFamily="34" charset="0"/>
              <a:cs typeface="Arial" panose="020B0604020202020204" pitchFamily="34" charset="0"/>
            </a:endParaRPr>
          </a:p>
          <a:p>
            <a:pPr eaLnBrk="1" hangingPunct="1"/>
            <a:endParaRPr lang="en-IE" altLang="en-US" dirty="0">
              <a:latin typeface="Arial" panose="020B0604020202020204" pitchFamily="34" charset="0"/>
              <a:cs typeface="Arial" panose="020B0604020202020204" pitchFamily="34" charset="0"/>
            </a:endParaRPr>
          </a:p>
          <a:p>
            <a:pPr eaLnBrk="1" hangingPunct="1"/>
            <a:endParaRPr lang="en-IE" altLang="en-US" dirty="0">
              <a:latin typeface="Arial" panose="020B0604020202020204" pitchFamily="34" charset="0"/>
              <a:cs typeface="Arial" panose="020B0604020202020204" pitchFamily="34" charset="0"/>
            </a:endParaRPr>
          </a:p>
          <a:p>
            <a:pPr marL="0" indent="0" eaLnBrk="1" hangingPunct="1">
              <a:buNone/>
            </a:pPr>
            <a:endParaRPr lang="en-IE" altLang="en-US" dirty="0">
              <a:latin typeface="Arial" panose="020B0604020202020204" pitchFamily="34" charset="0"/>
              <a:cs typeface="Arial" panose="020B0604020202020204" pitchFamily="34" charset="0"/>
            </a:endParaRPr>
          </a:p>
          <a:p>
            <a:pPr eaLnBrk="1" hangingPunct="1"/>
            <a:endParaRPr lang="en-IE" altLang="en-US"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anchor="b">
            <a:normAutofit/>
          </a:bodyPr>
          <a:lstStyle/>
          <a:p>
            <a:pPr algn="ctr"/>
            <a:r>
              <a:rPr lang="en-IE" dirty="0">
                <a:solidFill>
                  <a:schemeClr val="bg2">
                    <a:lumMod val="25000"/>
                  </a:schemeClr>
                </a:solidFill>
                <a:latin typeface="Arial"/>
                <a:cs typeface="Arial"/>
              </a:rPr>
              <a:t>thinking of </a:t>
            </a:r>
            <a:r>
              <a:rPr lang="en-IE" dirty="0" err="1">
                <a:solidFill>
                  <a:schemeClr val="bg2">
                    <a:lumMod val="25000"/>
                  </a:schemeClr>
                </a:solidFill>
                <a:latin typeface="Arial"/>
                <a:cs typeface="Arial"/>
              </a:rPr>
              <a:t>europe</a:t>
            </a:r>
            <a:r>
              <a:rPr lang="en-IE" dirty="0">
                <a:solidFill>
                  <a:schemeClr val="bg2">
                    <a:lumMod val="25000"/>
                  </a:schemeClr>
                </a:solidFill>
                <a:latin typeface="Arial"/>
                <a:cs typeface="Arial"/>
              </a:rPr>
              <a:t> for sciences?</a:t>
            </a:r>
          </a:p>
        </p:txBody>
      </p:sp>
      <p:sp>
        <p:nvSpPr>
          <p:cNvPr id="6" name="Content Placeholder 5"/>
          <p:cNvSpPr>
            <a:spLocks noGrp="1"/>
          </p:cNvSpPr>
          <p:nvPr>
            <p:ph sz="quarter" idx="1"/>
          </p:nvPr>
        </p:nvSpPr>
        <p:spPr>
          <a:xfrm>
            <a:off x="517070" y="2579915"/>
            <a:ext cx="8398329" cy="4873752"/>
          </a:xfrm>
        </p:spPr>
        <p:txBody>
          <a:bodyPr/>
          <a:lstStyle/>
          <a:p>
            <a:pPr marL="0" indent="0">
              <a:buNone/>
            </a:pPr>
            <a:r>
              <a:rPr lang="en-IE" altLang="en-US" dirty="0">
                <a:latin typeface="Arial"/>
                <a:cs typeface="Arial"/>
              </a:rPr>
              <a:t>If you are considering medicine/some sciences in EU, where entry requirements are lower (No points requirement), you may need 4 science subjects</a:t>
            </a:r>
            <a:endParaRPr lang="en-IE" altLang="en-US" dirty="0">
              <a:latin typeface="Arial" panose="020B0604020202020204" pitchFamily="34" charset="0"/>
              <a:cs typeface="Arial" panose="020B0604020202020204" pitchFamily="34" charset="0"/>
            </a:endParaRPr>
          </a:p>
          <a:p>
            <a:pPr marL="0" indent="0">
              <a:buNone/>
            </a:pPr>
            <a:r>
              <a:rPr lang="en-IE" altLang="en-US" dirty="0">
                <a:latin typeface="Arial" panose="020B0604020202020204" pitchFamily="34" charset="0"/>
                <a:cs typeface="Arial" panose="020B0604020202020204" pitchFamily="34" charset="0"/>
              </a:rPr>
              <a:t>e</a:t>
            </a:r>
            <a:r>
              <a:rPr lang="en-IE" altLang="en-US" dirty="0">
                <a:latin typeface="Arial"/>
                <a:cs typeface="Arial"/>
              </a:rPr>
              <a:t>.g. Netherlands where fees are lowest in EU - 3 H5's to include Bio, Chem, Physics, Maths (or Applied Maths)</a:t>
            </a:r>
          </a:p>
          <a:p>
            <a:pPr marL="0" indent="0">
              <a:buNone/>
            </a:pPr>
            <a:endParaRPr lang="en-IE" altLang="en-US" dirty="0">
              <a:latin typeface="Arial"/>
              <a:cs typeface="Arial"/>
            </a:endParaRPr>
          </a:p>
          <a:p>
            <a:pPr marL="0" indent="0">
              <a:buNone/>
            </a:pPr>
            <a:r>
              <a:rPr lang="en-IE" altLang="en-US" dirty="0">
                <a:latin typeface="Arial"/>
                <a:cs typeface="Arial"/>
                <a:hlinkClick r:id="rId2"/>
              </a:rPr>
              <a:t>www.eunicas.ie</a:t>
            </a:r>
            <a:r>
              <a:rPr lang="en-IE" altLang="en-US" dirty="0">
                <a:latin typeface="Arial"/>
                <a:cs typeface="Arial"/>
              </a:rPr>
              <a:t>  - For any information on courses delivered through English in EU.</a:t>
            </a:r>
            <a:endParaRPr lang="en-IE" alt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21BABF5-7C7D-4F4E-A316-004BAE7C4EA3}"/>
              </a:ext>
            </a:extLst>
          </p:cNvPr>
          <p:cNvPicPr>
            <a:picLocks noChangeAspect="1"/>
          </p:cNvPicPr>
          <p:nvPr/>
        </p:nvPicPr>
        <p:blipFill>
          <a:blip r:embed="rId3"/>
          <a:stretch>
            <a:fillRect/>
          </a:stretch>
        </p:blipFill>
        <p:spPr>
          <a:xfrm>
            <a:off x="7473043" y="1136648"/>
            <a:ext cx="1520598" cy="1181431"/>
          </a:xfrm>
          <a:prstGeom prst="rect">
            <a:avLst/>
          </a:prstGeom>
        </p:spPr>
      </p:pic>
    </p:spTree>
    <p:extLst>
      <p:ext uri="{BB962C8B-B14F-4D97-AF65-F5344CB8AC3E}">
        <p14:creationId xmlns:p14="http://schemas.microsoft.com/office/powerpoint/2010/main" val="223011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2947-6AD2-4F04-9BC0-980B43F0FB58}"/>
              </a:ext>
            </a:extLst>
          </p:cNvPr>
          <p:cNvSpPr>
            <a:spLocks noGrp="1"/>
          </p:cNvSpPr>
          <p:nvPr>
            <p:ph type="title"/>
          </p:nvPr>
        </p:nvSpPr>
        <p:spPr/>
        <p:txBody>
          <a:bodyPr>
            <a:normAutofit fontScale="90000"/>
          </a:bodyPr>
          <a:lstStyle/>
          <a:p>
            <a:br>
              <a:rPr lang="en-GB" sz="6000" dirty="0">
                <a:latin typeface="Abadi" panose="020B0604020104020204" pitchFamily="34" charset="0"/>
              </a:rPr>
            </a:br>
            <a:br>
              <a:rPr lang="en-GB" sz="6000" dirty="0">
                <a:latin typeface="Abadi" panose="020B0604020104020204" pitchFamily="34" charset="0"/>
              </a:rPr>
            </a:br>
            <a:br>
              <a:rPr lang="en-GB" dirty="0">
                <a:latin typeface="Abadi" panose="020B0604020104020204" pitchFamily="34" charset="0"/>
              </a:rPr>
            </a:br>
            <a:endParaRPr lang="en-GB" dirty="0"/>
          </a:p>
        </p:txBody>
      </p:sp>
      <p:sp>
        <p:nvSpPr>
          <p:cNvPr id="3" name="Content Placeholder 2">
            <a:extLst>
              <a:ext uri="{FF2B5EF4-FFF2-40B4-BE49-F238E27FC236}">
                <a16:creationId xmlns:a16="http://schemas.microsoft.com/office/drawing/2014/main" id="{64BA72BA-DC3D-400A-86C8-F5209860F8BF}"/>
              </a:ext>
            </a:extLst>
          </p:cNvPr>
          <p:cNvSpPr>
            <a:spLocks noGrp="1"/>
          </p:cNvSpPr>
          <p:nvPr>
            <p:ph sz="quarter" idx="1"/>
          </p:nvPr>
        </p:nvSpPr>
        <p:spPr>
          <a:xfrm>
            <a:off x="457200" y="1600200"/>
            <a:ext cx="4297680" cy="4572000"/>
          </a:xfrm>
        </p:spPr>
        <p:txBody>
          <a:bodyPr/>
          <a:lstStyle/>
          <a:p>
            <a:pPr marL="0" indent="0">
              <a:buNone/>
            </a:pPr>
            <a:r>
              <a:rPr lang="en-GB" sz="4400" dirty="0">
                <a:latin typeface="Abadi" panose="020B0604020104020204" pitchFamily="34" charset="0"/>
              </a:rPr>
              <a:t>LANGUAGES:</a:t>
            </a:r>
          </a:p>
          <a:p>
            <a:pPr marL="0" indent="0">
              <a:buNone/>
            </a:pPr>
            <a:r>
              <a:rPr lang="en-GB" sz="4400" dirty="0">
                <a:latin typeface="Abadi" panose="020B0604020104020204" pitchFamily="34" charset="0"/>
              </a:rPr>
              <a:t>Considerations</a:t>
            </a:r>
            <a:endParaRPr lang="en-GB" sz="4400" dirty="0"/>
          </a:p>
        </p:txBody>
      </p:sp>
      <p:sp>
        <p:nvSpPr>
          <p:cNvPr id="6" name="Content Placeholder 5">
            <a:extLst>
              <a:ext uri="{FF2B5EF4-FFF2-40B4-BE49-F238E27FC236}">
                <a16:creationId xmlns:a16="http://schemas.microsoft.com/office/drawing/2014/main" id="{2145E198-E788-4FA3-BF86-DD5F904107AC}"/>
              </a:ext>
            </a:extLst>
          </p:cNvPr>
          <p:cNvSpPr>
            <a:spLocks noGrp="1"/>
          </p:cNvSpPr>
          <p:nvPr>
            <p:ph sz="quarter" idx="2"/>
          </p:nvPr>
        </p:nvSpPr>
        <p:spPr>
          <a:xfrm>
            <a:off x="5029202" y="1600200"/>
            <a:ext cx="2898646" cy="4572000"/>
          </a:xfrm>
        </p:spPr>
        <p:txBody>
          <a:bodyPr/>
          <a:lstStyle/>
          <a:p>
            <a:endParaRPr lang="en-GB" dirty="0"/>
          </a:p>
        </p:txBody>
      </p:sp>
      <p:pic>
        <p:nvPicPr>
          <p:cNvPr id="5" name="Picture 4">
            <a:extLst>
              <a:ext uri="{FF2B5EF4-FFF2-40B4-BE49-F238E27FC236}">
                <a16:creationId xmlns:a16="http://schemas.microsoft.com/office/drawing/2014/main" id="{3B8E529A-8F4F-49A3-8594-F2A418E3ADD3}"/>
              </a:ext>
            </a:extLst>
          </p:cNvPr>
          <p:cNvPicPr>
            <a:picLocks noChangeAspect="1"/>
          </p:cNvPicPr>
          <p:nvPr/>
        </p:nvPicPr>
        <p:blipFill>
          <a:blip r:embed="rId2"/>
          <a:stretch>
            <a:fillRect/>
          </a:stretch>
        </p:blipFill>
        <p:spPr>
          <a:xfrm>
            <a:off x="5029202" y="1417638"/>
            <a:ext cx="3657598" cy="4111257"/>
          </a:xfrm>
          <a:prstGeom prst="rect">
            <a:avLst/>
          </a:prstGeom>
        </p:spPr>
      </p:pic>
    </p:spTree>
    <p:extLst>
      <p:ext uri="{BB962C8B-B14F-4D97-AF65-F5344CB8AC3E}">
        <p14:creationId xmlns:p14="http://schemas.microsoft.com/office/powerpoint/2010/main" val="44872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123459"/>
            <a:ext cx="7467600" cy="875347"/>
          </a:xfrm>
        </p:spPr>
        <p:txBody>
          <a:bodyPr/>
          <a:lstStyle/>
          <a:p>
            <a:pPr algn="ctr" eaLnBrk="1" fontAlgn="auto" hangingPunct="1">
              <a:spcAft>
                <a:spcPts val="0"/>
              </a:spcAft>
              <a:defRPr/>
            </a:pPr>
            <a:r>
              <a:rPr lang="en-IE" u="sng" dirty="0">
                <a:solidFill>
                  <a:schemeClr val="bg2">
                    <a:lumMod val="25000"/>
                  </a:schemeClr>
                </a:solidFill>
                <a:latin typeface="Arial"/>
                <a:cs typeface="Arial"/>
              </a:rPr>
              <a:t>3</a:t>
            </a:r>
            <a:r>
              <a:rPr lang="en-IE" u="sng" baseline="30000" dirty="0">
                <a:solidFill>
                  <a:schemeClr val="bg2">
                    <a:lumMod val="25000"/>
                  </a:schemeClr>
                </a:solidFill>
                <a:latin typeface="Arial"/>
                <a:cs typeface="Arial"/>
              </a:rPr>
              <a:t>rd</a:t>
            </a:r>
            <a:r>
              <a:rPr lang="en-IE" u="sng" dirty="0">
                <a:solidFill>
                  <a:schemeClr val="bg2">
                    <a:lumMod val="25000"/>
                  </a:schemeClr>
                </a:solidFill>
                <a:latin typeface="Arial"/>
                <a:cs typeface="Arial"/>
              </a:rPr>
              <a:t>  Language</a:t>
            </a:r>
            <a:r>
              <a:rPr lang="en-IE" dirty="0">
                <a:solidFill>
                  <a:schemeClr val="bg2">
                    <a:lumMod val="25000"/>
                  </a:schemeClr>
                </a:solidFill>
                <a:latin typeface="Arial"/>
                <a:cs typeface="Arial"/>
              </a:rPr>
              <a:t> </a:t>
            </a:r>
            <a:r>
              <a:rPr lang="en-IE" sz="2400" dirty="0">
                <a:solidFill>
                  <a:schemeClr val="bg2">
                    <a:lumMod val="25000"/>
                  </a:schemeClr>
                </a:solidFill>
                <a:latin typeface="Arial"/>
                <a:cs typeface="Arial"/>
              </a:rPr>
              <a:t>REQUIRED </a:t>
            </a:r>
            <a:r>
              <a:rPr lang="en-IE" dirty="0">
                <a:solidFill>
                  <a:schemeClr val="bg2">
                    <a:lumMod val="25000"/>
                  </a:schemeClr>
                </a:solidFill>
                <a:latin typeface="Arial"/>
                <a:cs typeface="Arial"/>
              </a:rPr>
              <a:t> </a:t>
            </a:r>
            <a:endParaRPr lang="en-US" dirty="0">
              <a:solidFill>
                <a:schemeClr val="bg2">
                  <a:lumMod val="25000"/>
                </a:schemeClr>
              </a:solidFill>
              <a:latin typeface="Arial" pitchFamily="34" charset="0"/>
              <a:cs typeface="Arial" pitchFamily="34" charset="0"/>
            </a:endParaRPr>
          </a:p>
        </p:txBody>
      </p:sp>
      <p:sp>
        <p:nvSpPr>
          <p:cNvPr id="23555" name="Rectangle 1027"/>
          <p:cNvSpPr>
            <a:spLocks noGrp="1" noChangeArrowheads="1"/>
          </p:cNvSpPr>
          <p:nvPr>
            <p:ph sz="quarter" idx="1"/>
          </p:nvPr>
        </p:nvSpPr>
        <p:spPr>
          <a:xfrm>
            <a:off x="549729" y="1047624"/>
            <a:ext cx="8066314" cy="5761390"/>
          </a:xfrm>
        </p:spPr>
        <p:txBody>
          <a:bodyPr/>
          <a:lstStyle/>
          <a:p>
            <a:pPr marL="639445" lvl="1" eaLnBrk="1" hangingPunct="1">
              <a:lnSpc>
                <a:spcPct val="90000"/>
              </a:lnSpc>
              <a:buNone/>
            </a:pPr>
            <a:r>
              <a:rPr lang="en-IE" altLang="en-US" sz="2000" b="1" dirty="0">
                <a:latin typeface="Arial"/>
                <a:cs typeface="Arial"/>
              </a:rPr>
              <a:t>Required for </a:t>
            </a:r>
            <a:r>
              <a:rPr lang="en-IE" altLang="en-US" sz="2000" b="1" i="1" u="sng" dirty="0">
                <a:latin typeface="Arial"/>
                <a:cs typeface="Arial"/>
              </a:rPr>
              <a:t>most,</a:t>
            </a:r>
            <a:r>
              <a:rPr lang="en-IE" altLang="en-US" sz="2000" b="1" u="sng" dirty="0">
                <a:latin typeface="Arial"/>
                <a:cs typeface="Arial"/>
              </a:rPr>
              <a:t> </a:t>
            </a:r>
            <a:r>
              <a:rPr lang="en-IE" altLang="en-US" sz="2000" b="1" i="1" u="sng" dirty="0">
                <a:latin typeface="Arial"/>
                <a:cs typeface="Arial"/>
              </a:rPr>
              <a:t>not all </a:t>
            </a:r>
            <a:r>
              <a:rPr lang="en-IE" altLang="en-US" sz="2000" b="1" dirty="0">
                <a:latin typeface="Arial"/>
                <a:cs typeface="Arial"/>
              </a:rPr>
              <a:t>courses  in the  NUI’s </a:t>
            </a:r>
          </a:p>
          <a:p>
            <a:pPr marL="639445" lvl="1" eaLnBrk="1" hangingPunct="1">
              <a:lnSpc>
                <a:spcPct val="90000"/>
              </a:lnSpc>
              <a:buNone/>
            </a:pPr>
            <a:r>
              <a:rPr lang="en-IE" altLang="en-US" sz="2000" b="1" dirty="0">
                <a:latin typeface="Abadi" panose="020B0604020104020204" pitchFamily="34" charset="0"/>
              </a:rPr>
              <a:t>Arts, Human/Social/Health Sciences, Law, Commerce – some vary</a:t>
            </a:r>
          </a:p>
          <a:p>
            <a:pPr marL="639445" lvl="1" eaLnBrk="1" hangingPunct="1">
              <a:lnSpc>
                <a:spcPct val="90000"/>
              </a:lnSpc>
              <a:buNone/>
            </a:pPr>
            <a:r>
              <a:rPr lang="en-IE" altLang="en-US" sz="2000" dirty="0"/>
              <a:t>	</a:t>
            </a:r>
          </a:p>
          <a:p>
            <a:pPr marL="639445" lvl="1" eaLnBrk="1" hangingPunct="1">
              <a:lnSpc>
                <a:spcPct val="90000"/>
              </a:lnSpc>
              <a:buNone/>
            </a:pPr>
            <a:r>
              <a:rPr lang="en-IE" altLang="en-US" sz="2000" dirty="0">
                <a:solidFill>
                  <a:schemeClr val="accent1">
                    <a:lumMod val="75000"/>
                  </a:schemeClr>
                </a:solidFill>
                <a:latin typeface="Arial"/>
                <a:cs typeface="Arial"/>
              </a:rPr>
              <a:t>NUI Colleges - UCC, UCD, NUI Galway, NUI Maynooth and associated colleges those being: </a:t>
            </a:r>
          </a:p>
          <a:p>
            <a:pPr marL="709295" lvl="1" indent="-342900" eaLnBrk="1" hangingPunct="1">
              <a:lnSpc>
                <a:spcPct val="90000"/>
              </a:lnSpc>
            </a:pPr>
            <a:r>
              <a:rPr lang="en-IE" altLang="en-US" sz="2000" dirty="0">
                <a:latin typeface="Arial"/>
                <a:cs typeface="Arial"/>
              </a:rPr>
              <a:t>Institute of Public Administration</a:t>
            </a:r>
          </a:p>
          <a:p>
            <a:pPr marL="709295" lvl="1" indent="-342900" eaLnBrk="1" hangingPunct="1">
              <a:lnSpc>
                <a:spcPct val="90000"/>
              </a:lnSpc>
            </a:pPr>
            <a:r>
              <a:rPr lang="en-IE" altLang="en-US" sz="2000" dirty="0">
                <a:latin typeface="Arial"/>
                <a:cs typeface="Arial"/>
              </a:rPr>
              <a:t>Royal College of Surgeons</a:t>
            </a:r>
          </a:p>
          <a:p>
            <a:pPr marL="709295" lvl="1" indent="-342900" eaLnBrk="1" hangingPunct="1">
              <a:lnSpc>
                <a:spcPct val="90000"/>
              </a:lnSpc>
            </a:pPr>
            <a:r>
              <a:rPr lang="en-IE" altLang="en-US" sz="2000" dirty="0">
                <a:latin typeface="Arial"/>
                <a:cs typeface="Arial"/>
              </a:rPr>
              <a:t>Burren College of Art</a:t>
            </a:r>
          </a:p>
          <a:p>
            <a:pPr marL="709295" lvl="1" indent="-342900" eaLnBrk="1" hangingPunct="1">
              <a:lnSpc>
                <a:spcPct val="90000"/>
              </a:lnSpc>
            </a:pPr>
            <a:r>
              <a:rPr lang="en-IE" altLang="en-US" sz="2000" dirty="0">
                <a:latin typeface="Arial"/>
                <a:cs typeface="Arial"/>
              </a:rPr>
              <a:t>Institute of Banking </a:t>
            </a:r>
          </a:p>
          <a:p>
            <a:pPr marL="709295" lvl="1" indent="-342900" eaLnBrk="1" hangingPunct="1">
              <a:lnSpc>
                <a:spcPct val="90000"/>
              </a:lnSpc>
            </a:pPr>
            <a:r>
              <a:rPr lang="en-IE" altLang="en-US" sz="2000" dirty="0">
                <a:latin typeface="Arial"/>
                <a:cs typeface="Arial"/>
              </a:rPr>
              <a:t>St. Angela’s Sligo</a:t>
            </a:r>
          </a:p>
          <a:p>
            <a:pPr marL="709295" lvl="1" indent="-342900" eaLnBrk="1" hangingPunct="1">
              <a:lnSpc>
                <a:spcPct val="90000"/>
              </a:lnSpc>
            </a:pPr>
            <a:r>
              <a:rPr lang="en-IE" altLang="en-US" sz="2000" dirty="0">
                <a:latin typeface="Arial"/>
                <a:cs typeface="Arial"/>
              </a:rPr>
              <a:t>National College of Art and Design </a:t>
            </a:r>
          </a:p>
          <a:p>
            <a:pPr marL="709295" lvl="1" indent="-342900" eaLnBrk="1" hangingPunct="1">
              <a:lnSpc>
                <a:spcPct val="90000"/>
              </a:lnSpc>
            </a:pPr>
            <a:r>
              <a:rPr lang="en-IE" altLang="en-US" sz="2000" dirty="0">
                <a:latin typeface="Arial"/>
                <a:cs typeface="Arial"/>
              </a:rPr>
              <a:t>Shannon College of Hotel Management</a:t>
            </a:r>
          </a:p>
          <a:p>
            <a:pPr marL="709295" lvl="1" indent="-342900" eaLnBrk="1" hangingPunct="1">
              <a:lnSpc>
                <a:spcPct val="90000"/>
              </a:lnSpc>
            </a:pPr>
            <a:endParaRPr lang="en-IE" altLang="en-US" sz="2000" dirty="0">
              <a:latin typeface="Arial" panose="020B0604020202020204" pitchFamily="34" charset="0"/>
              <a:cs typeface="Arial" panose="020B0604020202020204" pitchFamily="34" charset="0"/>
            </a:endParaRPr>
          </a:p>
          <a:p>
            <a:pPr marL="639445" lvl="1" eaLnBrk="1" hangingPunct="1">
              <a:lnSpc>
                <a:spcPct val="90000"/>
              </a:lnSpc>
              <a:buFont typeface="Wingdings" panose="05000000000000000000" pitchFamily="2" charset="2"/>
              <a:buNone/>
            </a:pPr>
            <a:r>
              <a:rPr lang="en-IE" altLang="en-US" sz="2000" dirty="0">
                <a:solidFill>
                  <a:schemeClr val="accent1">
                    <a:lumMod val="75000"/>
                  </a:schemeClr>
                </a:solidFill>
                <a:latin typeface="Arial" panose="020B0604020202020204" pitchFamily="34" charset="0"/>
                <a:cs typeface="Arial" panose="020B0604020202020204" pitchFamily="34" charset="0"/>
              </a:rPr>
              <a:t>Cadetship – Army, Navy (You will qualify if exempt) </a:t>
            </a:r>
          </a:p>
          <a:p>
            <a:pPr marL="639445" lvl="1" eaLnBrk="1" hangingPunct="1">
              <a:lnSpc>
                <a:spcPct val="90000"/>
              </a:lnSpc>
              <a:buFont typeface="Wingdings" panose="05000000000000000000" pitchFamily="2" charset="2"/>
              <a:buNone/>
            </a:pPr>
            <a:endParaRPr lang="en-IE" altLang="en-US" sz="2000" dirty="0"/>
          </a:p>
          <a:p>
            <a:pPr marL="639445" lvl="1" eaLnBrk="1" hangingPunct="1">
              <a:lnSpc>
                <a:spcPct val="90000"/>
              </a:lnSpc>
              <a:buFont typeface="Wingdings" panose="05000000000000000000" pitchFamily="2" charset="2"/>
              <a:buNone/>
            </a:pPr>
            <a:r>
              <a:rPr lang="en-IE" altLang="en-US" sz="2000" dirty="0">
                <a:solidFill>
                  <a:schemeClr val="accent1">
                    <a:lumMod val="75000"/>
                  </a:schemeClr>
                </a:solidFill>
                <a:latin typeface="Arial" panose="020B0604020202020204" pitchFamily="34" charset="0"/>
                <a:cs typeface="Arial" panose="020B0604020202020204" pitchFamily="34" charset="0"/>
              </a:rPr>
              <a:t>Courses where languages are a key component of course</a:t>
            </a:r>
          </a:p>
          <a:p>
            <a:pPr marL="639445" lvl="1" eaLnBrk="1" hangingPunct="1">
              <a:lnSpc>
                <a:spcPct val="90000"/>
              </a:lnSpc>
              <a:buFont typeface="Wingdings" panose="05000000000000000000" pitchFamily="2" charset="2"/>
              <a:buNone/>
            </a:pPr>
            <a:r>
              <a:rPr lang="en-IE" altLang="en-US" sz="2400" dirty="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5C0FAA9E-8021-44F4-8CB1-C425F505C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098" y="2732313"/>
            <a:ext cx="3067173" cy="14995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68313" y="620713"/>
            <a:ext cx="7786687" cy="1143000"/>
          </a:xfrm>
        </p:spPr>
        <p:txBody>
          <a:bodyPr>
            <a:normAutofit fontScale="90000"/>
          </a:bodyPr>
          <a:lstStyle/>
          <a:p>
            <a:pPr eaLnBrk="1" fontAlgn="auto" hangingPunct="1">
              <a:spcAft>
                <a:spcPts val="0"/>
              </a:spcAft>
              <a:defRPr/>
            </a:pPr>
            <a:r>
              <a:rPr lang="en-IE" sz="3600" dirty="0">
                <a:solidFill>
                  <a:schemeClr val="bg2">
                    <a:lumMod val="25000"/>
                  </a:schemeClr>
                </a:solidFill>
                <a:latin typeface="Arial" pitchFamily="34" charset="0"/>
                <a:cs typeface="Arial" pitchFamily="34" charset="0"/>
              </a:rPr>
              <a:t>National Framework of Qualifications</a:t>
            </a:r>
            <a:br>
              <a:rPr lang="en-IE" sz="3600" dirty="0">
                <a:solidFill>
                  <a:srgbClr val="00B0F0"/>
                </a:solidFill>
                <a:latin typeface="Arial" pitchFamily="34" charset="0"/>
                <a:cs typeface="Arial" pitchFamily="34" charset="0"/>
              </a:rPr>
            </a:br>
            <a:r>
              <a:rPr lang="en-IE" sz="2400" dirty="0">
                <a:solidFill>
                  <a:schemeClr val="tx1">
                    <a:lumMod val="65000"/>
                    <a:lumOff val="35000"/>
                  </a:schemeClr>
                </a:solidFill>
                <a:latin typeface="Arial" pitchFamily="34" charset="0"/>
                <a:cs typeface="Arial" pitchFamily="34" charset="0"/>
              </a:rPr>
              <a:t>Quality and Qualifications Ireland (QQI) Awarding body</a:t>
            </a:r>
            <a:br>
              <a:rPr lang="en-IE" sz="3600" dirty="0">
                <a:solidFill>
                  <a:srgbClr val="00B0F0"/>
                </a:solidFill>
                <a:latin typeface="Arial" pitchFamily="34" charset="0"/>
                <a:cs typeface="Arial" pitchFamily="34" charset="0"/>
              </a:rPr>
            </a:br>
            <a:r>
              <a:rPr lang="en-IE" sz="3600" dirty="0">
                <a:latin typeface="Arial" pitchFamily="34" charset="0"/>
                <a:cs typeface="Arial" pitchFamily="34" charset="0"/>
              </a:rPr>
              <a:t>                  </a:t>
            </a:r>
            <a:r>
              <a:rPr lang="en-IE" sz="2000" dirty="0">
                <a:latin typeface="Arial" pitchFamily="34" charset="0"/>
                <a:cs typeface="Arial" pitchFamily="34" charset="0"/>
              </a:rPr>
              <a:t>You are here in 5</a:t>
            </a:r>
            <a:r>
              <a:rPr lang="en-IE" sz="2000" baseline="30000" dirty="0">
                <a:latin typeface="Arial" pitchFamily="34" charset="0"/>
                <a:cs typeface="Arial" pitchFamily="34" charset="0"/>
              </a:rPr>
              <a:t>th</a:t>
            </a:r>
            <a:r>
              <a:rPr lang="en-IE" sz="2000" dirty="0">
                <a:latin typeface="Arial" pitchFamily="34" charset="0"/>
                <a:cs typeface="Arial" pitchFamily="34" charset="0"/>
              </a:rPr>
              <a:t>, 6</a:t>
            </a:r>
            <a:r>
              <a:rPr lang="en-IE" sz="2000" baseline="30000" dirty="0">
                <a:latin typeface="Arial" pitchFamily="34" charset="0"/>
                <a:cs typeface="Arial" pitchFamily="34" charset="0"/>
              </a:rPr>
              <a:t>th</a:t>
            </a:r>
            <a:r>
              <a:rPr lang="en-IE" sz="2000" dirty="0">
                <a:latin typeface="Arial" pitchFamily="34" charset="0"/>
                <a:cs typeface="Arial" pitchFamily="34" charset="0"/>
              </a:rPr>
              <a:t> year</a:t>
            </a:r>
          </a:p>
        </p:txBody>
      </p:sp>
      <p:pic>
        <p:nvPicPr>
          <p:cNvPr id="9219" name="Picture 6" descr="FAN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2085975"/>
            <a:ext cx="7467600" cy="3902075"/>
          </a:xfrm>
          <a:ln>
            <a:solidFill>
              <a:schemeClr val="tx1"/>
            </a:solidFill>
          </a:ln>
        </p:spPr>
      </p:pic>
      <p:cxnSp>
        <p:nvCxnSpPr>
          <p:cNvPr id="3" name="Straight Arrow Connector 2"/>
          <p:cNvCxnSpPr/>
          <p:nvPr/>
        </p:nvCxnSpPr>
        <p:spPr>
          <a:xfrm flipH="1">
            <a:off x="2819400" y="1700213"/>
            <a:ext cx="144463" cy="649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987675" y="1700213"/>
            <a:ext cx="64770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7467600" cy="681965"/>
          </a:xfrm>
        </p:spPr>
        <p:txBody>
          <a:bodyPr vert="horz" lIns="91440" tIns="45720" rIns="91440" bIns="45720" anchor="b">
            <a:normAutofit/>
          </a:bodyPr>
          <a:lstStyle/>
          <a:p>
            <a:pPr algn="ctr" eaLnBrk="1" fontAlgn="auto" hangingPunct="1">
              <a:spcAft>
                <a:spcPts val="0"/>
              </a:spcAft>
              <a:defRPr/>
            </a:pPr>
            <a:r>
              <a:rPr lang="en-IE" sz="2800" dirty="0">
                <a:solidFill>
                  <a:schemeClr val="bg2">
                    <a:lumMod val="25000"/>
                  </a:schemeClr>
                </a:solidFill>
                <a:latin typeface="Arial"/>
                <a:cs typeface="Arial"/>
              </a:rPr>
              <a:t>no 3rd language:</a:t>
            </a:r>
            <a:endParaRPr lang="en-US" sz="2800" dirty="0">
              <a:solidFill>
                <a:schemeClr val="bg2">
                  <a:lumMod val="25000"/>
                </a:schemeClr>
              </a:solidFill>
              <a:latin typeface="Arial"/>
              <a:cs typeface="Arial"/>
            </a:endParaRPr>
          </a:p>
        </p:txBody>
      </p:sp>
      <p:sp>
        <p:nvSpPr>
          <p:cNvPr id="24579" name="Rectangle 3"/>
          <p:cNvSpPr>
            <a:spLocks noGrp="1" noChangeArrowheads="1"/>
          </p:cNvSpPr>
          <p:nvPr>
            <p:ph sz="quarter" idx="1"/>
          </p:nvPr>
        </p:nvSpPr>
        <p:spPr>
          <a:xfrm>
            <a:off x="555674" y="992187"/>
            <a:ext cx="7467600" cy="5718102"/>
          </a:xfrm>
        </p:spPr>
        <p:txBody>
          <a:bodyPr/>
          <a:lstStyle/>
          <a:p>
            <a:pPr eaLnBrk="1" hangingPunct="1">
              <a:lnSpc>
                <a:spcPct val="80000"/>
              </a:lnSpc>
            </a:pPr>
            <a:endParaRPr lang="en-IE" altLang="en-US" sz="2800" dirty="0"/>
          </a:p>
          <a:p>
            <a:pPr eaLnBrk="1" hangingPunct="1">
              <a:lnSpc>
                <a:spcPct val="80000"/>
              </a:lnSpc>
              <a:buFont typeface="Wingdings" panose="05000000000000000000" pitchFamily="2" charset="2"/>
              <a:buChar char="§"/>
            </a:pPr>
            <a:r>
              <a:rPr lang="en-IE" altLang="en-US" sz="2200" dirty="0">
                <a:latin typeface="Arial"/>
                <a:cs typeface="Arial"/>
              </a:rPr>
              <a:t>University of Limerick, Mary I, Trinity College, or DCU, Irish will cover. </a:t>
            </a:r>
          </a:p>
          <a:p>
            <a:pPr eaLnBrk="1" hangingPunct="1">
              <a:lnSpc>
                <a:spcPct val="80000"/>
              </a:lnSpc>
              <a:buFont typeface="Wingdings" panose="05000000000000000000" pitchFamily="2" charset="2"/>
              <a:buChar char="§"/>
            </a:pPr>
            <a:endParaRPr lang="en-IE" altLang="en-US" sz="22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
            </a:pPr>
            <a:r>
              <a:rPr lang="en-IE" altLang="en-US" sz="2200" dirty="0">
                <a:latin typeface="Arial"/>
                <a:cs typeface="Arial"/>
              </a:rPr>
              <a:t>Entry to Engineering and Lab Science Degrees, Nursing in NUI Colleges</a:t>
            </a:r>
          </a:p>
          <a:p>
            <a:pPr eaLnBrk="1" hangingPunct="1">
              <a:lnSpc>
                <a:spcPct val="80000"/>
              </a:lnSpc>
              <a:buFont typeface="Wingdings" panose="05000000000000000000" pitchFamily="2" charset="2"/>
              <a:buChar char="§"/>
            </a:pPr>
            <a:endParaRPr lang="en-IE" altLang="en-US" sz="2200" dirty="0">
              <a:latin typeface="Arial"/>
              <a:cs typeface="Arial"/>
            </a:endParaRPr>
          </a:p>
          <a:p>
            <a:pPr eaLnBrk="1" hangingPunct="1">
              <a:lnSpc>
                <a:spcPct val="80000"/>
              </a:lnSpc>
              <a:buFont typeface="Wingdings" panose="05000000000000000000" pitchFamily="2" charset="2"/>
              <a:buChar char="§"/>
            </a:pPr>
            <a:r>
              <a:rPr lang="en-IE" altLang="en-US" sz="2200" dirty="0">
                <a:latin typeface="Arial"/>
                <a:cs typeface="Arial"/>
              </a:rPr>
              <a:t>Gardai (require English and another language, you can use Irish)</a:t>
            </a:r>
          </a:p>
          <a:p>
            <a:pPr eaLnBrk="1" hangingPunct="1">
              <a:lnSpc>
                <a:spcPct val="80000"/>
              </a:lnSpc>
              <a:buFont typeface="Wingdings" panose="05000000000000000000" pitchFamily="2" charset="2"/>
              <a:buChar char="§"/>
            </a:pPr>
            <a:endParaRPr lang="en-IE" altLang="en-US" sz="2200" dirty="0">
              <a:latin typeface="Arial"/>
              <a:cs typeface="Arial"/>
            </a:endParaRPr>
          </a:p>
          <a:p>
            <a:pPr eaLnBrk="1" hangingPunct="1">
              <a:lnSpc>
                <a:spcPct val="80000"/>
              </a:lnSpc>
              <a:buFont typeface="Wingdings" panose="05000000000000000000" pitchFamily="2" charset="2"/>
              <a:buChar char="§"/>
            </a:pPr>
            <a:r>
              <a:rPr lang="en-IE" altLang="en-US" sz="2200" dirty="0">
                <a:latin typeface="Arial"/>
                <a:cs typeface="Arial"/>
              </a:rPr>
              <a:t>Institutes of Technology/Technological University, where language is not a component of the course </a:t>
            </a:r>
          </a:p>
          <a:p>
            <a:pPr marL="0" indent="0">
              <a:lnSpc>
                <a:spcPct val="80000"/>
              </a:lnSpc>
              <a:buNone/>
            </a:pPr>
            <a:endParaRPr lang="en-IE" altLang="en-US" sz="2200" dirty="0">
              <a:latin typeface="Arial"/>
              <a:cs typeface="Arial"/>
            </a:endParaRPr>
          </a:p>
          <a:p>
            <a:pPr eaLnBrk="1" hangingPunct="1">
              <a:lnSpc>
                <a:spcPct val="80000"/>
              </a:lnSpc>
              <a:buFont typeface="Wingdings" panose="05000000000000000000" pitchFamily="2" charset="2"/>
              <a:buChar char="§"/>
            </a:pPr>
            <a:r>
              <a:rPr lang="en-IE" altLang="en-US" sz="2200" dirty="0">
                <a:latin typeface="Arial"/>
                <a:cs typeface="Arial"/>
              </a:rPr>
              <a:t>Post Leaving Cert Colleges - colleges between secondary school and 3</a:t>
            </a:r>
            <a:r>
              <a:rPr lang="en-IE" altLang="en-US" sz="2200" baseline="30000" dirty="0">
                <a:latin typeface="Arial"/>
                <a:cs typeface="Arial"/>
              </a:rPr>
              <a:t>rd</a:t>
            </a:r>
            <a:r>
              <a:rPr lang="en-IE" altLang="en-US" sz="2200" dirty="0">
                <a:latin typeface="Arial"/>
                <a:cs typeface="Arial"/>
              </a:rPr>
              <a:t> Level (1, 2 Year courses)</a:t>
            </a:r>
            <a:endParaRPr lang="en-US" altLang="en-US" sz="22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22DD-E956-4FE4-871C-4C9AC4FF06D7}"/>
              </a:ext>
            </a:extLst>
          </p:cNvPr>
          <p:cNvSpPr>
            <a:spLocks noGrp="1"/>
          </p:cNvSpPr>
          <p:nvPr>
            <p:ph type="title"/>
          </p:nvPr>
        </p:nvSpPr>
        <p:spPr>
          <a:xfrm>
            <a:off x="457200" y="274638"/>
            <a:ext cx="8289388" cy="857476"/>
          </a:xfrm>
        </p:spPr>
        <p:txBody>
          <a:bodyPr>
            <a:normAutofit fontScale="90000"/>
          </a:bodyPr>
          <a:lstStyle/>
          <a:p>
            <a:pPr algn="ctr"/>
            <a:br>
              <a:rPr lang="en-GB" sz="3100" dirty="0">
                <a:latin typeface="Abadi" panose="020B0604020104020204" pitchFamily="34" charset="0"/>
              </a:rPr>
            </a:br>
            <a:br>
              <a:rPr lang="en-GB" sz="3100" dirty="0">
                <a:latin typeface="Abadi" panose="020B0604020104020204" pitchFamily="34" charset="0"/>
              </a:rPr>
            </a:br>
            <a:br>
              <a:rPr lang="en-GB" sz="3100" dirty="0">
                <a:latin typeface="Abadi" panose="020B0604020104020204" pitchFamily="34" charset="0"/>
              </a:rPr>
            </a:br>
            <a:r>
              <a:rPr lang="en-GB" sz="3100" dirty="0">
                <a:latin typeface="Abadi" panose="020B0604020104020204" pitchFamily="34" charset="0"/>
              </a:rPr>
              <a:t>language exemptions – For Universities </a:t>
            </a:r>
            <a:br>
              <a:rPr lang="en-GB" dirty="0">
                <a:latin typeface="Abadi" panose="020B0604020104020204" pitchFamily="34" charset="0"/>
              </a:rPr>
            </a:br>
            <a:endParaRPr lang="en-GB" dirty="0">
              <a:latin typeface="Abadi" panose="020B0604020104020204" pitchFamily="34" charset="0"/>
            </a:endParaRPr>
          </a:p>
        </p:txBody>
      </p:sp>
      <p:sp>
        <p:nvSpPr>
          <p:cNvPr id="3" name="Content Placeholder 2">
            <a:extLst>
              <a:ext uri="{FF2B5EF4-FFF2-40B4-BE49-F238E27FC236}">
                <a16:creationId xmlns:a16="http://schemas.microsoft.com/office/drawing/2014/main" id="{131A7DA2-D707-47A3-8DA0-B5B191B9A668}"/>
              </a:ext>
            </a:extLst>
          </p:cNvPr>
          <p:cNvSpPr>
            <a:spLocks noGrp="1"/>
          </p:cNvSpPr>
          <p:nvPr>
            <p:ph sz="quarter" idx="1"/>
          </p:nvPr>
        </p:nvSpPr>
        <p:spPr>
          <a:xfrm>
            <a:off x="545123" y="1203139"/>
            <a:ext cx="8289388" cy="4873752"/>
          </a:xfrm>
        </p:spPr>
        <p:txBody>
          <a:bodyPr/>
          <a:lstStyle/>
          <a:p>
            <a:r>
              <a:rPr lang="en-GB" sz="2000" dirty="0">
                <a:latin typeface="Abadi" panose="020B0604020104020204" pitchFamily="34" charset="0"/>
              </a:rPr>
              <a:t>If you are exempt from Irish and/or third language on </a:t>
            </a:r>
            <a:r>
              <a:rPr lang="en-GB" sz="2000" dirty="0">
                <a:solidFill>
                  <a:schemeClr val="accent1">
                    <a:lumMod val="75000"/>
                  </a:schemeClr>
                </a:solidFill>
                <a:latin typeface="Abadi" panose="020B0604020104020204" pitchFamily="34" charset="0"/>
              </a:rPr>
              <a:t>grounds of disability</a:t>
            </a:r>
            <a:r>
              <a:rPr lang="en-GB" sz="2000" dirty="0">
                <a:latin typeface="Abadi" panose="020B0604020104020204" pitchFamily="34" charset="0"/>
              </a:rPr>
              <a:t>, you can apply for exemption to meet minimum entry requirements. Consultant report required. </a:t>
            </a:r>
            <a:r>
              <a:rPr lang="en-GB" sz="2000" u="sng" dirty="0">
                <a:latin typeface="Abadi" panose="020B0604020104020204" pitchFamily="34" charset="0"/>
              </a:rPr>
              <a:t>Do this in 5</a:t>
            </a:r>
            <a:r>
              <a:rPr lang="en-GB" sz="2000" u="sng" baseline="30000" dirty="0">
                <a:latin typeface="Abadi" panose="020B0604020104020204" pitchFamily="34" charset="0"/>
              </a:rPr>
              <a:t>th</a:t>
            </a:r>
            <a:r>
              <a:rPr lang="en-GB" sz="2000" u="sng" dirty="0">
                <a:latin typeface="Abadi" panose="020B0604020104020204" pitchFamily="34" charset="0"/>
              </a:rPr>
              <a:t> Year, email CAO number in 6</a:t>
            </a:r>
            <a:r>
              <a:rPr lang="en-GB" sz="2000" u="sng" baseline="30000" dirty="0">
                <a:latin typeface="Abadi" panose="020B0604020104020204" pitchFamily="34" charset="0"/>
              </a:rPr>
              <a:t>th</a:t>
            </a:r>
            <a:r>
              <a:rPr lang="en-GB" sz="2000" u="sng" dirty="0">
                <a:latin typeface="Abadi" panose="020B0604020104020204" pitchFamily="34" charset="0"/>
              </a:rPr>
              <a:t>.</a:t>
            </a:r>
          </a:p>
          <a:p>
            <a:endParaRPr lang="en-GB" sz="2000" dirty="0">
              <a:latin typeface="Abadi" panose="020B0604020104020204" pitchFamily="34" charset="0"/>
            </a:endParaRPr>
          </a:p>
          <a:p>
            <a:r>
              <a:rPr lang="en-GB" sz="2000" dirty="0">
                <a:latin typeface="Abadi" panose="020B0604020104020204" pitchFamily="34" charset="0"/>
              </a:rPr>
              <a:t>If you are exempt from Irish </a:t>
            </a:r>
            <a:r>
              <a:rPr lang="en-GB" sz="2000" dirty="0">
                <a:solidFill>
                  <a:schemeClr val="accent1">
                    <a:lumMod val="75000"/>
                  </a:schemeClr>
                </a:solidFill>
                <a:latin typeface="Abadi" panose="020B0604020104020204" pitchFamily="34" charset="0"/>
              </a:rPr>
              <a:t>due to nationality status</a:t>
            </a:r>
            <a:r>
              <a:rPr lang="en-GB" sz="2000" dirty="0">
                <a:latin typeface="Abadi" panose="020B0604020104020204" pitchFamily="34" charset="0"/>
              </a:rPr>
              <a:t>, you can apply for Irish exemption in 5</a:t>
            </a:r>
            <a:r>
              <a:rPr lang="en-GB" sz="2000" baseline="30000" dirty="0">
                <a:latin typeface="Abadi" panose="020B0604020104020204" pitchFamily="34" charset="0"/>
              </a:rPr>
              <a:t>th</a:t>
            </a:r>
            <a:r>
              <a:rPr lang="en-GB" sz="2000" dirty="0">
                <a:latin typeface="Abadi" panose="020B0604020104020204" pitchFamily="34" charset="0"/>
              </a:rPr>
              <a:t>, email CAO number in 6</a:t>
            </a:r>
            <a:r>
              <a:rPr lang="en-GB" sz="2000" baseline="30000" dirty="0">
                <a:latin typeface="Abadi" panose="020B0604020104020204" pitchFamily="34" charset="0"/>
              </a:rPr>
              <a:t>th</a:t>
            </a:r>
            <a:r>
              <a:rPr lang="en-GB" sz="2000" dirty="0">
                <a:latin typeface="Abadi" panose="020B0604020104020204" pitchFamily="34" charset="0"/>
              </a:rPr>
              <a:t>.</a:t>
            </a:r>
          </a:p>
          <a:p>
            <a:endParaRPr lang="en-GB" sz="2000" dirty="0">
              <a:latin typeface="Abadi" panose="020B0604020104020204" pitchFamily="34" charset="0"/>
            </a:endParaRPr>
          </a:p>
          <a:p>
            <a:r>
              <a:rPr lang="en-GB" sz="2000" dirty="0">
                <a:latin typeface="Abadi" panose="020B0604020104020204" pitchFamily="34" charset="0"/>
              </a:rPr>
              <a:t>If you were born outside the Irish state and have completed your full education here, you can apply to use Irish as your third language, and therefore meet minimum entry requirements for third language. </a:t>
            </a:r>
            <a:r>
              <a:rPr lang="en-GB" sz="2000" u="sng" dirty="0">
                <a:latin typeface="Abadi" panose="020B0604020104020204" pitchFamily="34" charset="0"/>
              </a:rPr>
              <a:t>(New this year)</a:t>
            </a:r>
          </a:p>
          <a:p>
            <a:endParaRPr lang="en-GB" sz="2000" u="sng" dirty="0">
              <a:latin typeface="Abadi" panose="020B0604020104020204" pitchFamily="34" charset="0"/>
            </a:endParaRPr>
          </a:p>
          <a:p>
            <a:r>
              <a:rPr lang="en-GB" sz="2000" u="sng" dirty="0">
                <a:solidFill>
                  <a:schemeClr val="accent1">
                    <a:lumMod val="75000"/>
                  </a:schemeClr>
                </a:solidFill>
                <a:latin typeface="Abadi" panose="020B0604020104020204" pitchFamily="34" charset="0"/>
              </a:rPr>
              <a:t>Note: You don’t need to apply for Exemptions to Technological Uni’s.</a:t>
            </a:r>
          </a:p>
        </p:txBody>
      </p:sp>
    </p:spTree>
    <p:extLst>
      <p:ext uri="{BB962C8B-B14F-4D97-AF65-F5344CB8AC3E}">
        <p14:creationId xmlns:p14="http://schemas.microsoft.com/office/powerpoint/2010/main" val="200421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47114" y="838200"/>
            <a:ext cx="8192086" cy="790575"/>
          </a:xfrm>
        </p:spPr>
        <p:txBody>
          <a:bodyPr vert="horz" lIns="91440" tIns="45720" rIns="91440" bIns="45720" anchor="b">
            <a:noAutofit/>
          </a:bodyPr>
          <a:lstStyle/>
          <a:p>
            <a:pPr eaLnBrk="1" fontAlgn="auto" hangingPunct="1">
              <a:spcAft>
                <a:spcPts val="0"/>
              </a:spcAft>
              <a:defRPr/>
            </a:pPr>
            <a:r>
              <a:rPr lang="en-GB" sz="2400" b="1" dirty="0">
                <a:solidFill>
                  <a:schemeClr val="bg2">
                    <a:lumMod val="25000"/>
                  </a:schemeClr>
                </a:solidFill>
                <a:latin typeface="Arial"/>
                <a:cs typeface="Arial"/>
              </a:rPr>
              <a:t>Other </a:t>
            </a:r>
            <a:r>
              <a:rPr lang="en-GB" sz="2400" b="1" i="1" u="sng" dirty="0">
                <a:solidFill>
                  <a:schemeClr val="bg2">
                    <a:lumMod val="25000"/>
                  </a:schemeClr>
                </a:solidFill>
                <a:latin typeface="Arial"/>
                <a:cs typeface="Arial"/>
              </a:rPr>
              <a:t>helpful</a:t>
            </a:r>
            <a:r>
              <a:rPr lang="en-GB" sz="2400" b="1" dirty="0">
                <a:solidFill>
                  <a:schemeClr val="bg2">
                    <a:lumMod val="25000"/>
                  </a:schemeClr>
                </a:solidFill>
                <a:latin typeface="Arial"/>
                <a:cs typeface="Arial"/>
              </a:rPr>
              <a:t> Subjects (</a:t>
            </a:r>
            <a:r>
              <a:rPr lang="en-GB" sz="2400" b="1" u="sng" dirty="0">
                <a:solidFill>
                  <a:schemeClr val="bg2">
                    <a:lumMod val="25000"/>
                  </a:schemeClr>
                </a:solidFill>
                <a:latin typeface="Arial"/>
                <a:cs typeface="Arial"/>
              </a:rPr>
              <a:t>not specific requirements</a:t>
            </a:r>
            <a:r>
              <a:rPr lang="en-GB" sz="2400" b="1" dirty="0">
                <a:solidFill>
                  <a:schemeClr val="bg2">
                    <a:lumMod val="25000"/>
                  </a:schemeClr>
                </a:solidFill>
                <a:latin typeface="Arial"/>
                <a:cs typeface="Arial"/>
              </a:rPr>
              <a:t>, even in degrees associated with them)</a:t>
            </a:r>
          </a:p>
        </p:txBody>
      </p:sp>
      <p:sp>
        <p:nvSpPr>
          <p:cNvPr id="17411" name="Rectangle 3"/>
          <p:cNvSpPr>
            <a:spLocks noGrp="1" noChangeArrowheads="1"/>
          </p:cNvSpPr>
          <p:nvPr>
            <p:ph sz="quarter" idx="1"/>
          </p:nvPr>
        </p:nvSpPr>
        <p:spPr>
          <a:xfrm>
            <a:off x="518160" y="1788404"/>
            <a:ext cx="7772400" cy="4371975"/>
          </a:xfrm>
        </p:spPr>
        <p:txBody>
          <a:bodyPr>
            <a:normAutofit lnSpcReduction="10000"/>
          </a:bodyPr>
          <a:lstStyle/>
          <a:p>
            <a:pPr marL="274320" indent="-274320" eaLnBrk="1" fontAlgn="auto" hangingPunct="1">
              <a:spcAft>
                <a:spcPts val="0"/>
              </a:spcAft>
              <a:buFont typeface="Wingdings"/>
              <a:buChar char=""/>
              <a:defRPr/>
            </a:pPr>
            <a:r>
              <a:rPr lang="en-IE" sz="2200" i="1" dirty="0">
                <a:solidFill>
                  <a:schemeClr val="tx1">
                    <a:lumMod val="95000"/>
                    <a:lumOff val="5000"/>
                  </a:schemeClr>
                </a:solidFill>
                <a:latin typeface="Arial"/>
                <a:cs typeface="Arial"/>
              </a:rPr>
              <a:t>History </a:t>
            </a:r>
            <a:r>
              <a:rPr lang="en-IE" sz="2200" dirty="0">
                <a:solidFill>
                  <a:schemeClr val="tx1">
                    <a:lumMod val="95000"/>
                    <a:lumOff val="5000"/>
                  </a:schemeClr>
                </a:solidFill>
                <a:latin typeface="Arial"/>
                <a:cs typeface="Arial"/>
              </a:rPr>
              <a:t>– helpful for Law, Arts and course which requires substantial reading</a:t>
            </a:r>
          </a:p>
          <a:p>
            <a:pPr marL="274320" indent="-274320" eaLnBrk="1" fontAlgn="auto" hangingPunct="1">
              <a:spcAft>
                <a:spcPts val="0"/>
              </a:spcAft>
              <a:buFont typeface="Wingdings"/>
              <a:buChar char=""/>
              <a:defRPr/>
            </a:pPr>
            <a:endParaRPr lang="en-IE" sz="2200" dirty="0">
              <a:solidFill>
                <a:schemeClr val="tx1">
                  <a:lumMod val="95000"/>
                  <a:lumOff val="5000"/>
                </a:schemeClr>
              </a:solidFill>
              <a:latin typeface="Arial"/>
              <a:cs typeface="Arial"/>
            </a:endParaRPr>
          </a:p>
          <a:p>
            <a:pPr marL="274320" indent="-274320" eaLnBrk="1" fontAlgn="auto" hangingPunct="1">
              <a:spcAft>
                <a:spcPts val="0"/>
              </a:spcAft>
              <a:buFont typeface="Wingdings"/>
              <a:buChar char=""/>
              <a:defRPr/>
            </a:pPr>
            <a:r>
              <a:rPr lang="en-IE" sz="2200" i="1" dirty="0">
                <a:solidFill>
                  <a:schemeClr val="tx1">
                    <a:lumMod val="95000"/>
                    <a:lumOff val="5000"/>
                  </a:schemeClr>
                </a:solidFill>
                <a:latin typeface="Arial"/>
                <a:cs typeface="Arial"/>
              </a:rPr>
              <a:t>Home Economics </a:t>
            </a:r>
            <a:r>
              <a:rPr lang="en-IE" sz="2200" dirty="0">
                <a:solidFill>
                  <a:schemeClr val="tx1">
                    <a:lumMod val="95000"/>
                    <a:lumOff val="5000"/>
                  </a:schemeClr>
                </a:solidFill>
                <a:latin typeface="Arial"/>
                <a:cs typeface="Arial"/>
              </a:rPr>
              <a:t>- helpful for Food Science, Nutritional Science, Dietetics, Home Ec. Teaching in Sligo</a:t>
            </a:r>
          </a:p>
          <a:p>
            <a:pPr marL="274320" indent="-274320" eaLnBrk="1" fontAlgn="auto" hangingPunct="1">
              <a:spcAft>
                <a:spcPts val="0"/>
              </a:spcAft>
              <a:buFont typeface="Wingdings"/>
              <a:buChar char=""/>
              <a:defRPr/>
            </a:pPr>
            <a:endParaRPr lang="en-IE" sz="2200" dirty="0">
              <a:solidFill>
                <a:schemeClr val="tx1">
                  <a:lumMod val="95000"/>
                  <a:lumOff val="5000"/>
                </a:schemeClr>
              </a:solidFill>
              <a:latin typeface="Arial"/>
              <a:cs typeface="Arial"/>
            </a:endParaRPr>
          </a:p>
          <a:p>
            <a:pPr marL="274320" indent="-274320" eaLnBrk="1" fontAlgn="auto" hangingPunct="1">
              <a:spcAft>
                <a:spcPts val="0"/>
              </a:spcAft>
              <a:buFont typeface="Wingdings"/>
              <a:buChar char=""/>
              <a:defRPr/>
            </a:pPr>
            <a:r>
              <a:rPr lang="en-IE" sz="2200" i="1" dirty="0">
                <a:solidFill>
                  <a:schemeClr val="tx1">
                    <a:lumMod val="95000"/>
                    <a:lumOff val="5000"/>
                  </a:schemeClr>
                </a:solidFill>
                <a:latin typeface="Arial"/>
                <a:cs typeface="Arial"/>
              </a:rPr>
              <a:t>Business</a:t>
            </a:r>
            <a:r>
              <a:rPr lang="en-IE" sz="2200" dirty="0">
                <a:solidFill>
                  <a:schemeClr val="tx1">
                    <a:lumMod val="95000"/>
                    <a:lumOff val="5000"/>
                  </a:schemeClr>
                </a:solidFill>
                <a:latin typeface="Arial"/>
                <a:cs typeface="Arial"/>
              </a:rPr>
              <a:t> - helpful for Commerce, Business/IT, Finance, Business and Law</a:t>
            </a:r>
          </a:p>
          <a:p>
            <a:pPr marL="274320" indent="-274320" eaLnBrk="1" fontAlgn="auto" hangingPunct="1">
              <a:spcAft>
                <a:spcPts val="0"/>
              </a:spcAft>
              <a:buFont typeface="Wingdings"/>
              <a:buChar char=""/>
              <a:defRPr/>
            </a:pPr>
            <a:endParaRPr lang="en-IE" sz="2200" dirty="0">
              <a:solidFill>
                <a:schemeClr val="tx1">
                  <a:lumMod val="95000"/>
                  <a:lumOff val="5000"/>
                </a:schemeClr>
              </a:solidFill>
              <a:latin typeface="Arial"/>
              <a:cs typeface="Arial"/>
            </a:endParaRPr>
          </a:p>
          <a:p>
            <a:pPr marL="274320" indent="-274320" eaLnBrk="1" fontAlgn="auto" hangingPunct="1">
              <a:spcAft>
                <a:spcPts val="0"/>
              </a:spcAft>
              <a:buFont typeface="Wingdings"/>
              <a:buChar char=""/>
              <a:defRPr/>
            </a:pPr>
            <a:r>
              <a:rPr lang="en-IE" sz="2200" i="1" dirty="0">
                <a:solidFill>
                  <a:schemeClr val="tx1">
                    <a:lumMod val="95000"/>
                    <a:lumOff val="5000"/>
                  </a:schemeClr>
                </a:solidFill>
                <a:latin typeface="Arial"/>
                <a:cs typeface="Arial"/>
              </a:rPr>
              <a:t>Accounting</a:t>
            </a:r>
            <a:r>
              <a:rPr lang="en-IE" sz="2200" dirty="0">
                <a:solidFill>
                  <a:schemeClr val="tx1">
                    <a:lumMod val="95000"/>
                    <a:lumOff val="5000"/>
                  </a:schemeClr>
                </a:solidFill>
                <a:latin typeface="Arial"/>
                <a:cs typeface="Arial"/>
              </a:rPr>
              <a:t> - </a:t>
            </a:r>
            <a:r>
              <a:rPr lang="en-IE" sz="2200" dirty="0">
                <a:latin typeface="Arial"/>
                <a:cs typeface="Arial"/>
              </a:rPr>
              <a:t>helpful</a:t>
            </a:r>
            <a:r>
              <a:rPr lang="en-IE" sz="2200" dirty="0">
                <a:solidFill>
                  <a:srgbClr val="5B5249"/>
                </a:solidFill>
                <a:latin typeface="Arial"/>
                <a:cs typeface="Arial"/>
              </a:rPr>
              <a:t> for Accounting, Finance, Business/IT, Commerce.  </a:t>
            </a:r>
            <a:r>
              <a:rPr lang="en-IE" sz="2200" b="1" i="1" dirty="0">
                <a:solidFill>
                  <a:srgbClr val="5B5249"/>
                </a:solidFill>
                <a:latin typeface="Arial"/>
                <a:cs typeface="Arial"/>
              </a:rPr>
              <a:t>Exception: Accounting required for Accountancy at NUIG</a:t>
            </a:r>
            <a:endParaRPr lang="en-US" sz="2200" b="1" i="1"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fontAlgn="auto" hangingPunct="1">
              <a:spcAft>
                <a:spcPts val="0"/>
              </a:spcAft>
              <a:defRPr/>
            </a:pPr>
            <a:r>
              <a:rPr lang="en-IE" dirty="0">
                <a:solidFill>
                  <a:schemeClr val="bg2">
                    <a:lumMod val="25000"/>
                  </a:schemeClr>
                </a:solidFill>
                <a:latin typeface="Arial" pitchFamily="34" charset="0"/>
                <a:cs typeface="Arial" pitchFamily="34" charset="0"/>
              </a:rPr>
              <a:t>Recap -To Keep college Options Open</a:t>
            </a:r>
            <a:endParaRPr lang="en-US" dirty="0">
              <a:solidFill>
                <a:schemeClr val="bg2">
                  <a:lumMod val="25000"/>
                </a:schemeClr>
              </a:solidFill>
              <a:latin typeface="Arial" pitchFamily="34" charset="0"/>
              <a:cs typeface="Arial" pitchFamily="34" charset="0"/>
            </a:endParaRPr>
          </a:p>
        </p:txBody>
      </p:sp>
      <p:sp>
        <p:nvSpPr>
          <p:cNvPr id="29699" name="Rectangle 3"/>
          <p:cNvSpPr>
            <a:spLocks noGrp="1" noChangeArrowheads="1"/>
          </p:cNvSpPr>
          <p:nvPr>
            <p:ph sz="quarter" idx="1"/>
          </p:nvPr>
        </p:nvSpPr>
        <p:spPr>
          <a:xfrm>
            <a:off x="457200" y="1600200"/>
            <a:ext cx="8256814" cy="4873625"/>
          </a:xfrm>
        </p:spPr>
        <p:txBody>
          <a:bodyPr>
            <a:normAutofit/>
          </a:bodyPr>
          <a:lstStyle/>
          <a:p>
            <a:pPr marL="274320" indent="-274320" eaLnBrk="1" fontAlgn="auto" hangingPunct="1">
              <a:spcAft>
                <a:spcPts val="0"/>
              </a:spcAft>
              <a:buFont typeface="Wingdings"/>
              <a:buChar char=""/>
              <a:defRPr/>
            </a:pPr>
            <a:r>
              <a:rPr lang="en-IE" dirty="0">
                <a:latin typeface="Arial" pitchFamily="34" charset="0"/>
                <a:cs typeface="Arial" pitchFamily="34" charset="0"/>
              </a:rPr>
              <a:t>Essential subjects – </a:t>
            </a:r>
            <a:r>
              <a:rPr lang="en-IE" dirty="0">
                <a:solidFill>
                  <a:srgbClr val="C00000"/>
                </a:solidFill>
                <a:latin typeface="Arial" pitchFamily="34" charset="0"/>
                <a:cs typeface="Arial" pitchFamily="34" charset="0"/>
              </a:rPr>
              <a:t>what do you need?</a:t>
            </a:r>
          </a:p>
          <a:p>
            <a:pPr marL="274320" indent="-274320" eaLnBrk="1" fontAlgn="auto" hangingPunct="1">
              <a:spcAft>
                <a:spcPts val="0"/>
              </a:spcAft>
              <a:buFont typeface="Wingdings"/>
              <a:buChar char=""/>
              <a:defRPr/>
            </a:pPr>
            <a:r>
              <a:rPr lang="en-IE" dirty="0">
                <a:latin typeface="Arial" pitchFamily="34" charset="0"/>
                <a:cs typeface="Arial" pitchFamily="34" charset="0"/>
              </a:rPr>
              <a:t>Meet </a:t>
            </a:r>
            <a:r>
              <a:rPr lang="en-IE" dirty="0">
                <a:solidFill>
                  <a:srgbClr val="C00000"/>
                </a:solidFill>
                <a:latin typeface="Arial" pitchFamily="34" charset="0"/>
                <a:cs typeface="Arial" pitchFamily="34" charset="0"/>
              </a:rPr>
              <a:t>language requirement </a:t>
            </a:r>
            <a:r>
              <a:rPr lang="en-IE" dirty="0">
                <a:latin typeface="Arial" pitchFamily="34" charset="0"/>
                <a:cs typeface="Arial" pitchFamily="34" charset="0"/>
              </a:rPr>
              <a:t>for many Uni courses</a:t>
            </a:r>
          </a:p>
          <a:p>
            <a:pPr marL="274320" indent="-274320" eaLnBrk="1" fontAlgn="auto" hangingPunct="1">
              <a:spcAft>
                <a:spcPts val="0"/>
              </a:spcAft>
              <a:buFont typeface="Wingdings"/>
              <a:buChar char=""/>
              <a:defRPr/>
            </a:pPr>
            <a:r>
              <a:rPr lang="en-IE" dirty="0">
                <a:latin typeface="Arial" pitchFamily="34" charset="0"/>
                <a:cs typeface="Arial" pitchFamily="34" charset="0"/>
              </a:rPr>
              <a:t>Meet</a:t>
            </a:r>
            <a:r>
              <a:rPr lang="en-IE" dirty="0">
                <a:solidFill>
                  <a:srgbClr val="FF0000"/>
                </a:solidFill>
                <a:latin typeface="Arial" pitchFamily="34" charset="0"/>
                <a:cs typeface="Arial" pitchFamily="34" charset="0"/>
              </a:rPr>
              <a:t> </a:t>
            </a:r>
            <a:r>
              <a:rPr lang="en-IE" dirty="0">
                <a:solidFill>
                  <a:srgbClr val="C00000"/>
                </a:solidFill>
                <a:latin typeface="Arial" pitchFamily="34" charset="0"/>
                <a:cs typeface="Arial" pitchFamily="34" charset="0"/>
              </a:rPr>
              <a:t>science requirement </a:t>
            </a:r>
            <a:r>
              <a:rPr lang="en-IE" dirty="0">
                <a:latin typeface="Arial" pitchFamily="34" charset="0"/>
                <a:cs typeface="Arial" pitchFamily="34" charset="0"/>
              </a:rPr>
              <a:t>(if you wish to pursue a Science related degree)</a:t>
            </a:r>
          </a:p>
          <a:p>
            <a:pPr marL="0" indent="0" eaLnBrk="1" fontAlgn="auto" hangingPunct="1">
              <a:spcAft>
                <a:spcPts val="0"/>
              </a:spcAft>
              <a:buFont typeface="Wingdings" panose="05000000000000000000" pitchFamily="2" charset="2"/>
              <a:buNone/>
              <a:defRPr/>
            </a:pPr>
            <a:endParaRPr lang="en-IE" dirty="0">
              <a:latin typeface="Arial" pitchFamily="34" charset="0"/>
              <a:cs typeface="Arial" pitchFamily="34" charset="0"/>
            </a:endParaRPr>
          </a:p>
          <a:p>
            <a:pPr marL="274320" indent="-274320" eaLnBrk="1" fontAlgn="auto" hangingPunct="1">
              <a:spcAft>
                <a:spcPts val="0"/>
              </a:spcAft>
              <a:buFont typeface="Wingdings"/>
              <a:buChar char=""/>
              <a:defRPr/>
            </a:pPr>
            <a:r>
              <a:rPr lang="en-IE" dirty="0">
                <a:latin typeface="Arial" pitchFamily="34" charset="0"/>
                <a:cs typeface="Arial" pitchFamily="34" charset="0"/>
              </a:rPr>
              <a:t>If you struggle with Languages or Science, there are back door routes to 3rd level through PLC courses.</a:t>
            </a:r>
            <a:endParaRPr lang="en-US" dirty="0">
              <a:latin typeface="Arial" pitchFamily="34" charset="0"/>
              <a:cs typeface="Arial" pitchFamily="34" charset="0"/>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903" y="4710112"/>
            <a:ext cx="1871662"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39750" y="179388"/>
            <a:ext cx="7920038"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IE" sz="2800" u="sng" dirty="0">
                <a:solidFill>
                  <a:schemeClr val="bg2">
                    <a:lumMod val="25000"/>
                  </a:schemeClr>
                </a:solidFill>
                <a:latin typeface="Tahoma"/>
                <a:ea typeface="Tahoma"/>
                <a:cs typeface="Tahoma"/>
              </a:rPr>
              <a:t>You are not expected to know now, what you want to do after your Leaving Cert, so here are the SAFE BETS</a:t>
            </a:r>
          </a:p>
          <a:p>
            <a:pPr eaLnBrk="1" hangingPunct="1">
              <a:spcBef>
                <a:spcPct val="50000"/>
              </a:spcBef>
              <a:defRPr/>
            </a:pPr>
            <a:r>
              <a:rPr lang="en-IE" sz="2800" dirty="0">
                <a:latin typeface="Tahoma"/>
                <a:ea typeface="Tahoma"/>
                <a:cs typeface="Tahoma"/>
              </a:rPr>
              <a:t>Covers </a:t>
            </a:r>
            <a:r>
              <a:rPr lang="en-IE" sz="2800" i="1" dirty="0">
                <a:latin typeface="Tahoma"/>
                <a:ea typeface="Tahoma"/>
                <a:cs typeface="Tahoma"/>
              </a:rPr>
              <a:t>almost</a:t>
            </a:r>
            <a:r>
              <a:rPr lang="en-IE" sz="2800" dirty="0">
                <a:latin typeface="Tahoma"/>
                <a:ea typeface="Tahoma"/>
                <a:cs typeface="Tahoma"/>
              </a:rPr>
              <a:t> every course in Ireland</a:t>
            </a:r>
            <a:endParaRPr lang="en-IE" sz="2800" dirty="0">
              <a:latin typeface="Tahoma" pitchFamily="34" charset="0"/>
              <a:ea typeface="Tahoma"/>
              <a:cs typeface="Tahoma" pitchFamily="34" charset="0"/>
            </a:endParaRPr>
          </a:p>
          <a:p>
            <a:pPr marL="457200" indent="-457200" eaLnBrk="1" hangingPunct="1">
              <a:spcBef>
                <a:spcPct val="50000"/>
              </a:spcBef>
              <a:buFont typeface="Arial" pitchFamily="34" charset="0"/>
              <a:buChar char="•"/>
              <a:defRPr/>
            </a:pPr>
            <a:r>
              <a:rPr lang="en-IE" sz="2000" dirty="0">
                <a:solidFill>
                  <a:schemeClr val="bg2">
                    <a:lumMod val="25000"/>
                  </a:schemeClr>
                </a:solidFill>
                <a:latin typeface="Tahoma"/>
                <a:ea typeface="Tahoma"/>
                <a:cs typeface="Tahoma"/>
              </a:rPr>
              <a:t>Irish</a:t>
            </a:r>
          </a:p>
          <a:p>
            <a:pPr marL="457200" indent="-457200" eaLnBrk="1" hangingPunct="1">
              <a:spcBef>
                <a:spcPct val="50000"/>
              </a:spcBef>
              <a:buFont typeface="Arial" pitchFamily="34" charset="0"/>
              <a:buChar char="•"/>
              <a:defRPr/>
            </a:pPr>
            <a:r>
              <a:rPr lang="en-IE" sz="2000" dirty="0">
                <a:solidFill>
                  <a:schemeClr val="bg2">
                    <a:lumMod val="25000"/>
                  </a:schemeClr>
                </a:solidFill>
                <a:latin typeface="Tahoma"/>
                <a:ea typeface="Tahoma"/>
                <a:cs typeface="Tahoma"/>
              </a:rPr>
              <a:t>English</a:t>
            </a:r>
          </a:p>
          <a:p>
            <a:pPr marL="457200" indent="-457200" eaLnBrk="1" hangingPunct="1">
              <a:spcBef>
                <a:spcPct val="50000"/>
              </a:spcBef>
              <a:buFont typeface="Arial" pitchFamily="34" charset="0"/>
              <a:buChar char="•"/>
              <a:defRPr/>
            </a:pPr>
            <a:r>
              <a:rPr lang="en-IE" sz="2000" dirty="0">
                <a:solidFill>
                  <a:schemeClr val="bg2">
                    <a:lumMod val="25000"/>
                  </a:schemeClr>
                </a:solidFill>
                <a:latin typeface="Tahoma"/>
                <a:ea typeface="Tahoma"/>
                <a:cs typeface="Tahoma"/>
              </a:rPr>
              <a:t>Maths</a:t>
            </a:r>
          </a:p>
          <a:p>
            <a:pPr marL="457200" indent="-457200" eaLnBrk="1" hangingPunct="1">
              <a:spcBef>
                <a:spcPct val="50000"/>
              </a:spcBef>
              <a:buFont typeface="Arial" pitchFamily="34" charset="0"/>
              <a:buChar char="•"/>
              <a:defRPr/>
            </a:pPr>
            <a:r>
              <a:rPr lang="en-IE" sz="2000" dirty="0">
                <a:solidFill>
                  <a:schemeClr val="bg2">
                    <a:lumMod val="25000"/>
                  </a:schemeClr>
                </a:solidFill>
                <a:latin typeface="Tahoma"/>
                <a:ea typeface="Tahoma"/>
                <a:cs typeface="Tahoma"/>
              </a:rPr>
              <a:t>3</a:t>
            </a:r>
            <a:r>
              <a:rPr lang="en-IE" sz="2000" baseline="30000" dirty="0">
                <a:solidFill>
                  <a:schemeClr val="bg2">
                    <a:lumMod val="25000"/>
                  </a:schemeClr>
                </a:solidFill>
                <a:latin typeface="Tahoma"/>
                <a:ea typeface="Tahoma"/>
                <a:cs typeface="Tahoma"/>
              </a:rPr>
              <a:t>rd</a:t>
            </a:r>
            <a:r>
              <a:rPr lang="en-IE" sz="2000" dirty="0">
                <a:solidFill>
                  <a:schemeClr val="bg2">
                    <a:lumMod val="25000"/>
                  </a:schemeClr>
                </a:solidFill>
                <a:latin typeface="Tahoma"/>
                <a:ea typeface="Tahoma"/>
                <a:cs typeface="Tahoma"/>
              </a:rPr>
              <a:t>  language (French or German)</a:t>
            </a:r>
          </a:p>
          <a:p>
            <a:pPr marL="457200" indent="-457200" eaLnBrk="1" hangingPunct="1">
              <a:spcBef>
                <a:spcPct val="50000"/>
              </a:spcBef>
              <a:buFont typeface="Arial" pitchFamily="34" charset="0"/>
              <a:buChar char="•"/>
              <a:defRPr/>
            </a:pPr>
            <a:r>
              <a:rPr lang="en-IE" sz="2000" dirty="0">
                <a:solidFill>
                  <a:schemeClr val="bg2">
                    <a:lumMod val="25000"/>
                  </a:schemeClr>
                </a:solidFill>
                <a:latin typeface="Tahoma"/>
                <a:ea typeface="Tahoma"/>
                <a:cs typeface="Tahoma"/>
              </a:rPr>
              <a:t>A lab science subject (from Biology, Chemistry, Physics)</a:t>
            </a:r>
          </a:p>
          <a:p>
            <a:pPr eaLnBrk="1" hangingPunct="1">
              <a:spcBef>
                <a:spcPct val="50000"/>
              </a:spcBef>
              <a:defRPr/>
            </a:pPr>
            <a:r>
              <a:rPr lang="en-IE" sz="2800" dirty="0">
                <a:latin typeface="Tahoma"/>
                <a:ea typeface="Tahoma"/>
                <a:cs typeface="Tahoma"/>
              </a:rPr>
              <a:t>NOTE:  </a:t>
            </a:r>
            <a:r>
              <a:rPr lang="en-IE" dirty="0">
                <a:latin typeface="Tahoma"/>
                <a:ea typeface="Tahoma"/>
                <a:cs typeface="Tahoma"/>
              </a:rPr>
              <a:t>YOU HAVE A CHOICE WITH 3</a:t>
            </a:r>
            <a:r>
              <a:rPr lang="en-IE" baseline="30000" dirty="0">
                <a:latin typeface="Tahoma"/>
                <a:ea typeface="Tahoma"/>
                <a:cs typeface="Tahoma"/>
              </a:rPr>
              <a:t>RD</a:t>
            </a:r>
            <a:r>
              <a:rPr lang="en-IE" dirty="0">
                <a:latin typeface="Tahoma"/>
                <a:ea typeface="Tahoma"/>
                <a:cs typeface="Tahoma"/>
              </a:rPr>
              <a:t> LANGUAGE AND SCIENCE SUBJECTS, IF TOO DIFFICULT TAKE BACK DOOR ROUTES TO THIRD LEVEL</a:t>
            </a:r>
          </a:p>
        </p:txBody>
      </p:sp>
      <p:pic>
        <p:nvPicPr>
          <p:cNvPr id="3" name="Picture 2">
            <a:extLst>
              <a:ext uri="{FF2B5EF4-FFF2-40B4-BE49-F238E27FC236}">
                <a16:creationId xmlns:a16="http://schemas.microsoft.com/office/drawing/2014/main" id="{3D4CFFD8-CCF4-4966-91F3-42A8C4BF1BB0}"/>
              </a:ext>
            </a:extLst>
          </p:cNvPr>
          <p:cNvPicPr>
            <a:picLocks noChangeAspect="1"/>
          </p:cNvPicPr>
          <p:nvPr/>
        </p:nvPicPr>
        <p:blipFill>
          <a:blip r:embed="rId3"/>
          <a:stretch>
            <a:fillRect/>
          </a:stretch>
        </p:blipFill>
        <p:spPr>
          <a:xfrm>
            <a:off x="6793365" y="1165452"/>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71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7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BE1CA-858A-4272-B402-21123B45C5E5}"/>
              </a:ext>
            </a:extLst>
          </p:cNvPr>
          <p:cNvSpPr>
            <a:spLocks noGrp="1"/>
          </p:cNvSpPr>
          <p:nvPr>
            <p:ph sz="quarter" idx="1"/>
          </p:nvPr>
        </p:nvSpPr>
        <p:spPr>
          <a:xfrm>
            <a:off x="457200" y="703385"/>
            <a:ext cx="7467600" cy="5770567"/>
          </a:xfrm>
          <a:solidFill>
            <a:schemeClr val="bg2"/>
          </a:solidFill>
        </p:spPr>
        <p:txBody>
          <a:bodyPr/>
          <a:lstStyle/>
          <a:p>
            <a:endParaRPr lang="en-GB" dirty="0"/>
          </a:p>
          <a:p>
            <a:endParaRPr lang="en-GB" dirty="0"/>
          </a:p>
          <a:p>
            <a:endParaRPr lang="en-GB" dirty="0"/>
          </a:p>
          <a:p>
            <a:pPr marL="0" indent="0" algn="ctr">
              <a:buNone/>
            </a:pPr>
            <a:r>
              <a:rPr lang="en-GB" sz="4800" dirty="0">
                <a:latin typeface="Abadi" panose="020B0604020104020204" pitchFamily="34" charset="0"/>
              </a:rPr>
              <a:t>SUBMITTING YOUR SUBJECT CHOICE FORM ONLINE</a:t>
            </a:r>
          </a:p>
        </p:txBody>
      </p:sp>
      <p:pic>
        <p:nvPicPr>
          <p:cNvPr id="2" name="Picture 1">
            <a:extLst>
              <a:ext uri="{FF2B5EF4-FFF2-40B4-BE49-F238E27FC236}">
                <a16:creationId xmlns:a16="http://schemas.microsoft.com/office/drawing/2014/main" id="{B378458D-4CD8-4CC3-8FF0-54F061F2D2AF}"/>
              </a:ext>
            </a:extLst>
          </p:cNvPr>
          <p:cNvPicPr>
            <a:picLocks noChangeAspect="1"/>
          </p:cNvPicPr>
          <p:nvPr/>
        </p:nvPicPr>
        <p:blipFill>
          <a:blip r:embed="rId2"/>
          <a:stretch>
            <a:fillRect/>
          </a:stretch>
        </p:blipFill>
        <p:spPr>
          <a:xfrm>
            <a:off x="5160508" y="4392490"/>
            <a:ext cx="2600325" cy="1762125"/>
          </a:xfrm>
          <a:prstGeom prst="rect">
            <a:avLst/>
          </a:prstGeom>
        </p:spPr>
      </p:pic>
    </p:spTree>
    <p:extLst>
      <p:ext uri="{BB962C8B-B14F-4D97-AF65-F5344CB8AC3E}">
        <p14:creationId xmlns:p14="http://schemas.microsoft.com/office/powerpoint/2010/main" val="213934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78913"/>
          </a:xfrm>
        </p:spPr>
        <p:txBody>
          <a:bodyPr>
            <a:normAutofit fontScale="90000"/>
          </a:bodyPr>
          <a:lstStyle/>
          <a:p>
            <a:pPr algn="ctr">
              <a:defRPr/>
            </a:pPr>
            <a:r>
              <a:rPr lang="en-IE" dirty="0">
                <a:solidFill>
                  <a:schemeClr val="bg2">
                    <a:lumMod val="25000"/>
                  </a:schemeClr>
                </a:solidFill>
                <a:latin typeface="Arial" pitchFamily="34" charset="0"/>
                <a:cs typeface="Arial" pitchFamily="34" charset="0"/>
              </a:rPr>
              <a:t>Supports &amp; submission of your online form</a:t>
            </a:r>
          </a:p>
        </p:txBody>
      </p:sp>
      <p:sp>
        <p:nvSpPr>
          <p:cNvPr id="3" name="Content Placeholder 2"/>
          <p:cNvSpPr>
            <a:spLocks noGrp="1"/>
          </p:cNvSpPr>
          <p:nvPr>
            <p:ph sz="quarter" idx="1"/>
          </p:nvPr>
        </p:nvSpPr>
        <p:spPr>
          <a:xfrm>
            <a:off x="457200" y="1153551"/>
            <a:ext cx="8229600" cy="4873625"/>
          </a:xfrm>
        </p:spPr>
        <p:txBody>
          <a:bodyPr/>
          <a:lstStyle/>
          <a:p>
            <a:pPr>
              <a:defRPr/>
            </a:pPr>
            <a:endParaRPr lang="en-IE" dirty="0">
              <a:latin typeface="Arial" pitchFamily="34" charset="0"/>
              <a:cs typeface="Arial" pitchFamily="34" charset="0"/>
            </a:endParaRPr>
          </a:p>
          <a:p>
            <a:pPr>
              <a:defRPr/>
            </a:pPr>
            <a:r>
              <a:rPr lang="en-IE" sz="2200" dirty="0">
                <a:solidFill>
                  <a:schemeClr val="accent1">
                    <a:lumMod val="75000"/>
                  </a:schemeClr>
                </a:solidFill>
                <a:latin typeface="Arial"/>
                <a:cs typeface="Arial"/>
              </a:rPr>
              <a:t>Regarding college implications </a:t>
            </a:r>
            <a:r>
              <a:rPr lang="en-IE" sz="2200" dirty="0">
                <a:latin typeface="Arial"/>
                <a:cs typeface="Arial"/>
              </a:rPr>
              <a:t>:Speak with Ms Norris (call to office or email at </a:t>
            </a:r>
            <a:r>
              <a:rPr lang="en-IE" sz="2200" dirty="0">
                <a:latin typeface="Arial"/>
                <a:cs typeface="Arial"/>
                <a:hlinkClick r:id="rId2"/>
              </a:rPr>
              <a:t>senioroptions@stmarysmideton.com</a:t>
            </a:r>
            <a:r>
              <a:rPr lang="en-IE" sz="2200" dirty="0">
                <a:latin typeface="Arial"/>
                <a:cs typeface="Arial"/>
              </a:rPr>
              <a:t> </a:t>
            </a:r>
          </a:p>
          <a:p>
            <a:pPr>
              <a:defRPr/>
            </a:pPr>
            <a:r>
              <a:rPr lang="en-IE" sz="2200" dirty="0">
                <a:solidFill>
                  <a:schemeClr val="accent1">
                    <a:lumMod val="75000"/>
                  </a:schemeClr>
                </a:solidFill>
                <a:latin typeface="Arial"/>
                <a:cs typeface="Arial"/>
              </a:rPr>
              <a:t>Regarding subject content</a:t>
            </a:r>
            <a:r>
              <a:rPr lang="en-IE" sz="2200" dirty="0">
                <a:latin typeface="Arial"/>
                <a:cs typeface="Arial"/>
              </a:rPr>
              <a:t>: See CareersPortal and speak to your teachers – you have already experienced most subjects.</a:t>
            </a:r>
          </a:p>
          <a:p>
            <a:pPr>
              <a:defRPr/>
            </a:pPr>
            <a:r>
              <a:rPr lang="en-IE" sz="2200" dirty="0">
                <a:latin typeface="Arial"/>
                <a:cs typeface="Arial"/>
              </a:rPr>
              <a:t>Your </a:t>
            </a:r>
            <a:r>
              <a:rPr lang="en-IE" sz="2200" u="sng" dirty="0">
                <a:solidFill>
                  <a:schemeClr val="tx2">
                    <a:lumMod val="75000"/>
                  </a:schemeClr>
                </a:solidFill>
                <a:latin typeface="Arial"/>
                <a:cs typeface="Arial"/>
              </a:rPr>
              <a:t>form will be filled out online </a:t>
            </a:r>
            <a:r>
              <a:rPr lang="en-IE" sz="2200" dirty="0">
                <a:latin typeface="Arial"/>
                <a:cs typeface="Arial"/>
              </a:rPr>
              <a:t>by you and your parent(s)/guardian(s) on the school </a:t>
            </a:r>
            <a:r>
              <a:rPr lang="en-IE" sz="2200" dirty="0" err="1">
                <a:latin typeface="Arial"/>
                <a:cs typeface="Arial"/>
              </a:rPr>
              <a:t>VSware</a:t>
            </a:r>
            <a:r>
              <a:rPr lang="en-IE" sz="2200" dirty="0">
                <a:latin typeface="Arial"/>
                <a:cs typeface="Arial"/>
              </a:rPr>
              <a:t>.  </a:t>
            </a:r>
            <a:endParaRPr lang="en-IE" sz="2200" dirty="0">
              <a:latin typeface="Arial" pitchFamily="34" charset="0"/>
              <a:cs typeface="Arial" pitchFamily="34" charset="0"/>
            </a:endParaRPr>
          </a:p>
          <a:p>
            <a:pPr>
              <a:defRPr/>
            </a:pPr>
            <a:r>
              <a:rPr lang="en-IE" sz="2200" dirty="0">
                <a:latin typeface="Arial"/>
                <a:cs typeface="Arial"/>
              </a:rPr>
              <a:t>Parent(s)/guardian(s) will receive a text and information on the school app/website explaining how to fill out the online form.</a:t>
            </a:r>
          </a:p>
          <a:p>
            <a:pPr>
              <a:defRPr/>
            </a:pPr>
            <a:r>
              <a:rPr lang="en-IE" sz="2200" u="sng" dirty="0">
                <a:latin typeface="Arial"/>
                <a:cs typeface="Arial"/>
              </a:rPr>
              <a:t>Form will be open for submission Friday 28</a:t>
            </a:r>
            <a:r>
              <a:rPr lang="en-IE" sz="2200" u="sng" baseline="30000" dirty="0">
                <a:latin typeface="Arial"/>
                <a:cs typeface="Arial"/>
              </a:rPr>
              <a:t>th</a:t>
            </a:r>
            <a:r>
              <a:rPr lang="en-IE" sz="2200" u="sng" dirty="0">
                <a:latin typeface="Arial"/>
                <a:cs typeface="Arial"/>
              </a:rPr>
              <a:t> January</a:t>
            </a:r>
          </a:p>
          <a:p>
            <a:pPr>
              <a:defRPr/>
            </a:pPr>
            <a:r>
              <a:rPr lang="en-IE" sz="2200" u="sng" dirty="0">
                <a:latin typeface="Arial"/>
                <a:cs typeface="Arial"/>
              </a:rPr>
              <a:t>Closing date 4</a:t>
            </a:r>
            <a:r>
              <a:rPr lang="en-IE" sz="2200" u="sng" baseline="30000" dirty="0">
                <a:latin typeface="Arial"/>
                <a:cs typeface="Arial"/>
              </a:rPr>
              <a:t>th</a:t>
            </a:r>
            <a:r>
              <a:rPr lang="en-IE" sz="2200" u="sng" dirty="0">
                <a:latin typeface="Arial"/>
                <a:cs typeface="Arial"/>
              </a:rPr>
              <a:t> February 2022</a:t>
            </a:r>
          </a:p>
          <a:p>
            <a:pPr>
              <a:defRPr/>
            </a:pPr>
            <a:r>
              <a:rPr lang="en-IE" sz="2200" dirty="0">
                <a:latin typeface="Arial"/>
                <a:cs typeface="Arial"/>
              </a:rPr>
              <a:t>Queries to </a:t>
            </a:r>
            <a:r>
              <a:rPr lang="en-IE" sz="2200" dirty="0">
                <a:solidFill>
                  <a:schemeClr val="accent3"/>
                </a:solidFill>
                <a:latin typeface="Arial"/>
                <a:cs typeface="Arial"/>
                <a:hlinkClick r:id="rId3">
                  <a:extLst>
                    <a:ext uri="{A12FA001-AC4F-418D-AE19-62706E023703}">
                      <ahyp:hlinkClr xmlns:ahyp="http://schemas.microsoft.com/office/drawing/2018/hyperlinkcolor" val="tx"/>
                    </a:ext>
                  </a:extLst>
                </a:hlinkClick>
              </a:rPr>
              <a:t>vsware@stmarysmidleton.com</a:t>
            </a:r>
            <a:r>
              <a:rPr lang="en-IE" sz="2200" dirty="0">
                <a:solidFill>
                  <a:schemeClr val="accent3"/>
                </a:solidFill>
                <a:latin typeface="Arial"/>
                <a:cs typeface="Arial"/>
              </a:rPr>
              <a:t> </a:t>
            </a:r>
            <a:r>
              <a:rPr lang="en-IE" sz="2200" dirty="0">
                <a:latin typeface="Arial"/>
                <a:cs typeface="Arial"/>
              </a:rPr>
              <a:t>regarding issues with submissions e.g. log-in issues, filling online form </a:t>
            </a:r>
            <a:endParaRPr lang="en-IE" sz="22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IE" dirty="0">
                <a:solidFill>
                  <a:schemeClr val="bg2">
                    <a:lumMod val="25000"/>
                  </a:schemeClr>
                </a:solidFill>
                <a:latin typeface="Arial" pitchFamily="34" charset="0"/>
                <a:cs typeface="Arial" pitchFamily="34" charset="0"/>
              </a:rPr>
              <a:t>IN GENERAL – BE PRACTICAL</a:t>
            </a:r>
          </a:p>
        </p:txBody>
      </p:sp>
      <p:graphicFrame>
        <p:nvGraphicFramePr>
          <p:cNvPr id="38921" name="Content Placeholder 5">
            <a:extLst>
              <a:ext uri="{FF2B5EF4-FFF2-40B4-BE49-F238E27FC236}">
                <a16:creationId xmlns:a16="http://schemas.microsoft.com/office/drawing/2014/main" id="{7B5A3234-8A40-4FCF-93AB-71F22F2E58C1}"/>
              </a:ext>
            </a:extLst>
          </p:cNvPr>
          <p:cNvGraphicFramePr>
            <a:graphicFrameLocks noGrp="1"/>
          </p:cNvGraphicFramePr>
          <p:nvPr>
            <p:ph sz="quarter" idx="1"/>
            <p:extLst>
              <p:ext uri="{D42A27DB-BD31-4B8C-83A1-F6EECF244321}">
                <p14:modId xmlns:p14="http://schemas.microsoft.com/office/powerpoint/2010/main" val="3305368888"/>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solidFill>
                  <a:schemeClr val="bg2">
                    <a:lumMod val="25000"/>
                  </a:schemeClr>
                </a:solidFill>
                <a:latin typeface="Arial" panose="020B0604020202020204" pitchFamily="34" charset="0"/>
                <a:cs typeface="Arial" panose="020B0604020202020204" pitchFamily="34" charset="0"/>
              </a:rPr>
              <a:t>3</a:t>
            </a:r>
            <a:r>
              <a:rPr lang="en-IE" baseline="30000" dirty="0">
                <a:solidFill>
                  <a:schemeClr val="bg2">
                    <a:lumMod val="25000"/>
                  </a:schemeClr>
                </a:solidFill>
                <a:latin typeface="Arial" panose="020B0604020202020204" pitchFamily="34" charset="0"/>
                <a:cs typeface="Arial" panose="020B0604020202020204" pitchFamily="34" charset="0"/>
              </a:rPr>
              <a:t>rd</a:t>
            </a:r>
            <a:r>
              <a:rPr lang="en-IE" dirty="0">
                <a:solidFill>
                  <a:schemeClr val="bg2">
                    <a:lumMod val="25000"/>
                  </a:schemeClr>
                </a:solidFill>
                <a:latin typeface="Arial" panose="020B0604020202020204" pitchFamily="34" charset="0"/>
                <a:cs typeface="Arial" panose="020B0604020202020204" pitchFamily="34" charset="0"/>
              </a:rPr>
              <a:t> Years going straight to 5th</a:t>
            </a:r>
          </a:p>
        </p:txBody>
      </p:sp>
      <p:sp>
        <p:nvSpPr>
          <p:cNvPr id="3" name="Content Placeholder 2"/>
          <p:cNvSpPr>
            <a:spLocks noGrp="1"/>
          </p:cNvSpPr>
          <p:nvPr>
            <p:ph sz="quarter" idx="1"/>
          </p:nvPr>
        </p:nvSpPr>
        <p:spPr>
          <a:xfrm>
            <a:off x="457199" y="1600200"/>
            <a:ext cx="7565572" cy="4572000"/>
          </a:xfrm>
        </p:spPr>
        <p:txBody>
          <a:bodyPr/>
          <a:lstStyle/>
          <a:p>
            <a:pPr marL="0" indent="0">
              <a:buNone/>
            </a:pPr>
            <a:r>
              <a:rPr lang="en-IE" dirty="0">
                <a:latin typeface="Arial" panose="020B0604020202020204" pitchFamily="34" charset="0"/>
                <a:cs typeface="Arial" panose="020B0604020202020204" pitchFamily="34" charset="0"/>
              </a:rPr>
              <a:t>You must submit your name to the Guidance Department if you intend on going straight to 5</a:t>
            </a:r>
            <a:r>
              <a:rPr lang="en-IE" baseline="30000" dirty="0">
                <a:latin typeface="Arial" panose="020B0604020202020204" pitchFamily="34" charset="0"/>
                <a:cs typeface="Arial" panose="020B0604020202020204" pitchFamily="34" charset="0"/>
              </a:rPr>
              <a:t>th</a:t>
            </a:r>
            <a:r>
              <a:rPr lang="en-IE" dirty="0">
                <a:latin typeface="Arial" panose="020B0604020202020204" pitchFamily="34" charset="0"/>
                <a:cs typeface="Arial" panose="020B0604020202020204" pitchFamily="34" charset="0"/>
              </a:rPr>
              <a:t> Year as an account has to be set up for you on </a:t>
            </a:r>
            <a:r>
              <a:rPr lang="en-IE" dirty="0" err="1">
                <a:latin typeface="Arial" panose="020B0604020202020204" pitchFamily="34" charset="0"/>
                <a:cs typeface="Arial" panose="020B0604020202020204" pitchFamily="34" charset="0"/>
              </a:rPr>
              <a:t>VSware</a:t>
            </a:r>
            <a:r>
              <a:rPr lang="en-IE" dirty="0">
                <a:latin typeface="Arial" panose="020B0604020202020204" pitchFamily="34" charset="0"/>
                <a:cs typeface="Arial" panose="020B0604020202020204" pitchFamily="34" charset="0"/>
              </a:rPr>
              <a:t>.</a:t>
            </a:r>
          </a:p>
          <a:p>
            <a:endParaRPr lang="en-IE" dirty="0">
              <a:latin typeface="Arial" panose="020B0604020202020204" pitchFamily="34" charset="0"/>
              <a:cs typeface="Arial" panose="020B0604020202020204" pitchFamily="34" charset="0"/>
            </a:endParaRPr>
          </a:p>
          <a:p>
            <a:pPr marL="0" indent="0">
              <a:buNone/>
            </a:pPr>
            <a:r>
              <a:rPr lang="en-IE" dirty="0">
                <a:latin typeface="Arial" panose="020B0604020202020204" pitchFamily="34" charset="0"/>
                <a:cs typeface="Arial" panose="020B0604020202020204" pitchFamily="34" charset="0"/>
              </a:rPr>
              <a:t>IN THE MEANTIME, RESEARCH IS KEY!</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5A60255C-21B6-4065-A007-E8C5AC09D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967" y="3429000"/>
            <a:ext cx="1371600" cy="1371600"/>
          </a:xfrm>
          <a:prstGeom prst="rect">
            <a:avLst/>
          </a:prstGeom>
        </p:spPr>
      </p:pic>
    </p:spTree>
    <p:extLst>
      <p:ext uri="{BB962C8B-B14F-4D97-AF65-F5344CB8AC3E}">
        <p14:creationId xmlns:p14="http://schemas.microsoft.com/office/powerpoint/2010/main" val="993507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828945"/>
            <a:ext cx="7772400" cy="646113"/>
          </a:xfrm>
        </p:spPr>
        <p:txBody>
          <a:bodyPr>
            <a:normAutofit fontScale="90000"/>
          </a:bodyPr>
          <a:lstStyle/>
          <a:p>
            <a:pPr algn="ctr" eaLnBrk="1" fontAlgn="auto" hangingPunct="1">
              <a:spcAft>
                <a:spcPts val="0"/>
              </a:spcAft>
              <a:defRPr/>
            </a:pPr>
            <a:r>
              <a:rPr lang="en-IE" sz="4000" dirty="0">
                <a:solidFill>
                  <a:schemeClr val="bg2">
                    <a:lumMod val="25000"/>
                  </a:schemeClr>
                </a:solidFill>
                <a:latin typeface="Arial"/>
                <a:cs typeface="Arial"/>
              </a:rPr>
              <a:t>ADDITIONAL RESEARCH OPTIONS TO CAREERSPORTAL</a:t>
            </a:r>
            <a:endParaRPr lang="en-GB" sz="4000" dirty="0">
              <a:solidFill>
                <a:schemeClr val="bg2">
                  <a:lumMod val="25000"/>
                </a:schemeClr>
              </a:solidFill>
              <a:latin typeface="Arial" pitchFamily="34" charset="0"/>
              <a:cs typeface="Arial" pitchFamily="34" charset="0"/>
            </a:endParaRPr>
          </a:p>
        </p:txBody>
      </p:sp>
      <p:sp>
        <p:nvSpPr>
          <p:cNvPr id="31747" name="Rectangle 3"/>
          <p:cNvSpPr>
            <a:spLocks noGrp="1" noChangeArrowheads="1"/>
          </p:cNvSpPr>
          <p:nvPr>
            <p:ph sz="quarter" idx="1"/>
          </p:nvPr>
        </p:nvSpPr>
        <p:spPr>
          <a:xfrm>
            <a:off x="351693" y="1475058"/>
            <a:ext cx="8463696" cy="4787545"/>
          </a:xfrm>
        </p:spPr>
        <p:txBody>
          <a:bodyPr/>
          <a:lstStyle/>
          <a:p>
            <a:pPr marL="0" indent="0" eaLnBrk="1" hangingPunct="1">
              <a:lnSpc>
                <a:spcPct val="80000"/>
              </a:lnSpc>
              <a:buFont typeface="Wingdings" panose="05000000000000000000" pitchFamily="2" charset="2"/>
              <a:buNone/>
              <a:defRPr/>
            </a:pPr>
            <a:endParaRPr lang="en-IE" sz="2800" b="1" dirty="0">
              <a:solidFill>
                <a:schemeClr val="bg2">
                  <a:lumMod val="50000"/>
                </a:schemeClr>
              </a:solidFill>
              <a:latin typeface="Arial"/>
              <a:cs typeface="Arial"/>
              <a:hlinkClick r:id="rId3">
                <a:extLst>
                  <a:ext uri="{A12FA001-AC4F-418D-AE19-62706E023703}">
                    <ahyp:hlinkClr xmlns:ahyp="http://schemas.microsoft.com/office/drawing/2018/hyperlinkcolor" val="tx"/>
                  </a:ext>
                </a:extLst>
              </a:hlinkClick>
            </a:endParaRPr>
          </a:p>
          <a:p>
            <a:pPr marL="0" indent="0" eaLnBrk="1" hangingPunct="1">
              <a:lnSpc>
                <a:spcPct val="80000"/>
              </a:lnSpc>
              <a:buFont typeface="Wingdings" panose="05000000000000000000" pitchFamily="2" charset="2"/>
              <a:buNone/>
              <a:defRPr/>
            </a:pPr>
            <a:r>
              <a:rPr lang="en-IE" sz="2800" b="1" dirty="0">
                <a:solidFill>
                  <a:schemeClr val="bg2">
                    <a:lumMod val="50000"/>
                  </a:schemeClr>
                </a:solidFill>
                <a:latin typeface="Arial"/>
                <a:cs typeface="Arial"/>
                <a:hlinkClick r:id="rId3">
                  <a:extLst>
                    <a:ext uri="{A12FA001-AC4F-418D-AE19-62706E023703}">
                      <ahyp:hlinkClr xmlns:ahyp="http://schemas.microsoft.com/office/drawing/2018/hyperlinkcolor" val="tx"/>
                    </a:ext>
                  </a:extLst>
                </a:hlinkClick>
              </a:rPr>
              <a:t>www.qualifax.ie</a:t>
            </a:r>
            <a:endParaRPr lang="en-IE" sz="2800" b="1" dirty="0">
              <a:solidFill>
                <a:schemeClr val="bg2">
                  <a:lumMod val="50000"/>
                </a:schemeClr>
              </a:solidFill>
              <a:latin typeface="Arial"/>
              <a:cs typeface="Arial"/>
            </a:endParaRPr>
          </a:p>
          <a:p>
            <a:pPr marL="0" indent="0" eaLnBrk="1" hangingPunct="1">
              <a:lnSpc>
                <a:spcPct val="80000"/>
              </a:lnSpc>
              <a:buFont typeface="Wingdings" panose="05000000000000000000" pitchFamily="2" charset="2"/>
              <a:buNone/>
              <a:defRPr/>
            </a:pPr>
            <a:r>
              <a:rPr lang="en-IE" sz="2800" b="1" dirty="0">
                <a:solidFill>
                  <a:schemeClr val="bg2">
                    <a:lumMod val="50000"/>
                  </a:schemeClr>
                </a:solidFill>
                <a:latin typeface="Arial"/>
                <a:cs typeface="Arial"/>
                <a:hlinkClick r:id="rId4">
                  <a:extLst>
                    <a:ext uri="{A12FA001-AC4F-418D-AE19-62706E023703}">
                      <ahyp:hlinkClr xmlns:ahyp="http://schemas.microsoft.com/office/drawing/2018/hyperlinkcolor" val="tx"/>
                    </a:ext>
                  </a:extLst>
                </a:hlinkClick>
              </a:rPr>
              <a:t>www.cao.ie</a:t>
            </a:r>
            <a:endParaRPr lang="en-IE" sz="2800" b="1" dirty="0">
              <a:solidFill>
                <a:schemeClr val="bg2">
                  <a:lumMod val="50000"/>
                </a:schemeClr>
              </a:solidFill>
              <a:latin typeface="Arial"/>
              <a:cs typeface="Arial"/>
            </a:endParaRPr>
          </a:p>
          <a:p>
            <a:pPr marL="0" indent="0" eaLnBrk="1" hangingPunct="1">
              <a:lnSpc>
                <a:spcPct val="80000"/>
              </a:lnSpc>
              <a:buFont typeface="Wingdings" panose="05000000000000000000" pitchFamily="2" charset="2"/>
              <a:buNone/>
              <a:defRPr/>
            </a:pPr>
            <a:r>
              <a:rPr lang="en-IE" sz="2800" b="1" dirty="0">
                <a:solidFill>
                  <a:schemeClr val="bg2">
                    <a:lumMod val="50000"/>
                  </a:schemeClr>
                </a:solidFill>
                <a:latin typeface="Arial"/>
                <a:cs typeface="Arial"/>
                <a:hlinkClick r:id="rId5">
                  <a:extLst>
                    <a:ext uri="{A12FA001-AC4F-418D-AE19-62706E023703}">
                      <ahyp:hlinkClr xmlns:ahyp="http://schemas.microsoft.com/office/drawing/2018/hyperlinkcolor" val="tx"/>
                    </a:ext>
                  </a:extLst>
                </a:hlinkClick>
              </a:rPr>
              <a:t>www.ucc.ie</a:t>
            </a:r>
            <a:endParaRPr lang="en-IE" sz="2800" b="1" dirty="0">
              <a:solidFill>
                <a:schemeClr val="bg2">
                  <a:lumMod val="50000"/>
                </a:schemeClr>
              </a:solidFill>
              <a:latin typeface="Arial"/>
              <a:cs typeface="Arial"/>
            </a:endParaRPr>
          </a:p>
          <a:p>
            <a:pPr marL="0" indent="0" eaLnBrk="1" hangingPunct="1">
              <a:lnSpc>
                <a:spcPct val="80000"/>
              </a:lnSpc>
              <a:buFont typeface="Wingdings" panose="05000000000000000000" pitchFamily="2" charset="2"/>
              <a:buNone/>
              <a:defRPr/>
            </a:pPr>
            <a:r>
              <a:rPr lang="en-IE" sz="2800" b="1" dirty="0">
                <a:solidFill>
                  <a:schemeClr val="bg2">
                    <a:lumMod val="50000"/>
                  </a:schemeClr>
                </a:solidFill>
                <a:latin typeface="Arial"/>
                <a:cs typeface="Arial"/>
                <a:hlinkClick r:id="rId6">
                  <a:extLst>
                    <a:ext uri="{A12FA001-AC4F-418D-AE19-62706E023703}">
                      <ahyp:hlinkClr xmlns:ahyp="http://schemas.microsoft.com/office/drawing/2018/hyperlinkcolor" val="tx"/>
                    </a:ext>
                  </a:extLst>
                </a:hlinkClick>
              </a:rPr>
              <a:t>www.mtu.ie</a:t>
            </a:r>
            <a:endParaRPr lang="en-IE" sz="2800" b="1" dirty="0">
              <a:solidFill>
                <a:schemeClr val="bg2">
                  <a:lumMod val="50000"/>
                </a:schemeClr>
              </a:solidFill>
              <a:latin typeface="Arial"/>
              <a:cs typeface="Arial"/>
            </a:endParaRPr>
          </a:p>
          <a:p>
            <a:pPr marL="0" indent="0">
              <a:lnSpc>
                <a:spcPct val="80000"/>
              </a:lnSpc>
              <a:buNone/>
              <a:defRPr/>
            </a:pPr>
            <a:r>
              <a:rPr lang="en-IE" sz="2800" b="1" dirty="0">
                <a:solidFill>
                  <a:schemeClr val="bg2">
                    <a:lumMod val="50000"/>
                  </a:schemeClr>
                </a:solidFill>
                <a:latin typeface="Arial"/>
                <a:cs typeface="Arial"/>
                <a:hlinkClick r:id="rId7">
                  <a:extLst>
                    <a:ext uri="{A12FA001-AC4F-418D-AE19-62706E023703}">
                      <ahyp:hlinkClr xmlns:ahyp="http://schemas.microsoft.com/office/drawing/2018/hyperlinkcolor" val="tx"/>
                    </a:ext>
                  </a:extLst>
                </a:hlinkClick>
              </a:rPr>
              <a:t>www.wit.ie</a:t>
            </a:r>
            <a:r>
              <a:rPr lang="en-IE" sz="2800" b="1" dirty="0">
                <a:solidFill>
                  <a:schemeClr val="bg2">
                    <a:lumMod val="50000"/>
                  </a:schemeClr>
                </a:solidFill>
                <a:latin typeface="Arial"/>
                <a:cs typeface="Arial"/>
              </a:rPr>
              <a:t> </a:t>
            </a:r>
            <a:endParaRPr lang="en-IE" sz="2800" b="1" dirty="0">
              <a:solidFill>
                <a:schemeClr val="bg2">
                  <a:lumMod val="50000"/>
                </a:schemeClr>
              </a:solidFill>
              <a:latin typeface="Arial" pitchFamily="34" charset="0"/>
              <a:cs typeface="Arial" pitchFamily="34" charset="0"/>
            </a:endParaRPr>
          </a:p>
          <a:p>
            <a:pPr marL="0" indent="0" eaLnBrk="1" hangingPunct="1">
              <a:lnSpc>
                <a:spcPct val="80000"/>
              </a:lnSpc>
              <a:buNone/>
              <a:defRPr/>
            </a:pPr>
            <a:endParaRPr lang="en-IE" sz="2800" dirty="0">
              <a:latin typeface="Arial" pitchFamily="34" charset="0"/>
              <a:cs typeface="Arial" pitchFamily="34" charset="0"/>
            </a:endParaRPr>
          </a:p>
          <a:p>
            <a:pPr marL="0" indent="0" eaLnBrk="1" hangingPunct="1">
              <a:lnSpc>
                <a:spcPct val="80000"/>
              </a:lnSpc>
              <a:buNone/>
              <a:defRPr/>
            </a:pPr>
            <a:endParaRPr lang="en-IE" sz="2800" dirty="0"/>
          </a:p>
          <a:p>
            <a:pPr algn="ctr" eaLnBrk="1" hangingPunct="1">
              <a:lnSpc>
                <a:spcPct val="80000"/>
              </a:lnSpc>
              <a:buNone/>
              <a:defRPr/>
            </a:pPr>
            <a:r>
              <a:rPr lang="en-IE" sz="2800" i="1" dirty="0">
                <a:latin typeface="Aharoni"/>
                <a:cs typeface="Aharoni"/>
              </a:rPr>
              <a:t>Thank You </a:t>
            </a:r>
            <a:endParaRPr lang="en-IE" sz="2800" i="1" dirty="0">
              <a:latin typeface="Aharoni" pitchFamily="2" charset="-79"/>
              <a:cs typeface="Aharoni" pitchFamily="2" charset="-79"/>
            </a:endParaRPr>
          </a:p>
          <a:p>
            <a:pPr eaLnBrk="1" hangingPunct="1">
              <a:lnSpc>
                <a:spcPct val="80000"/>
              </a:lnSpc>
              <a:defRPr/>
            </a:pPr>
            <a:endParaRPr lang="en-GB" sz="2800" i="1" dirty="0">
              <a:latin typeface="Old English Text MT" pitchFamily="66" charset="0"/>
            </a:endParaRPr>
          </a:p>
        </p:txBody>
      </p:sp>
      <p:pic>
        <p:nvPicPr>
          <p:cNvPr id="2" name="Picture 1">
            <a:extLst>
              <a:ext uri="{FF2B5EF4-FFF2-40B4-BE49-F238E27FC236}">
                <a16:creationId xmlns:a16="http://schemas.microsoft.com/office/drawing/2014/main" id="{FE734FC2-81D3-40FB-AAE0-C10D68E5CE4E}"/>
              </a:ext>
            </a:extLst>
          </p:cNvPr>
          <p:cNvPicPr>
            <a:picLocks noChangeAspect="1"/>
          </p:cNvPicPr>
          <p:nvPr/>
        </p:nvPicPr>
        <p:blipFill>
          <a:blip r:embed="rId8"/>
          <a:stretch>
            <a:fillRect/>
          </a:stretch>
        </p:blipFill>
        <p:spPr>
          <a:xfrm>
            <a:off x="4308262" y="1924037"/>
            <a:ext cx="1975275" cy="19447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49275"/>
            <a:ext cx="7467600" cy="652463"/>
          </a:xfrm>
        </p:spPr>
        <p:txBody>
          <a:bodyPr>
            <a:normAutofit fontScale="90000"/>
          </a:bodyPr>
          <a:lstStyle/>
          <a:p>
            <a:pPr algn="ctr" eaLnBrk="1" fontAlgn="auto" hangingPunct="1">
              <a:spcAft>
                <a:spcPts val="0"/>
              </a:spcAft>
              <a:defRPr/>
            </a:pPr>
            <a:r>
              <a:rPr lang="en-IE" sz="2000" dirty="0">
                <a:solidFill>
                  <a:schemeClr val="bg2">
                    <a:lumMod val="25000"/>
                  </a:schemeClr>
                </a:solidFill>
                <a:latin typeface="Arial Black" pitchFamily="34" charset="0"/>
              </a:rPr>
              <a:t>OPTION 1– Leaving Certificate Established LCE</a:t>
            </a:r>
            <a:br>
              <a:rPr lang="en-IE" sz="2000" dirty="0">
                <a:solidFill>
                  <a:schemeClr val="bg2">
                    <a:lumMod val="25000"/>
                  </a:schemeClr>
                </a:solidFill>
                <a:latin typeface="Arial Black" pitchFamily="34" charset="0"/>
              </a:rPr>
            </a:br>
            <a:br>
              <a:rPr lang="en-IE" sz="2000" dirty="0">
                <a:solidFill>
                  <a:schemeClr val="bg2">
                    <a:lumMod val="25000"/>
                  </a:schemeClr>
                </a:solidFill>
                <a:latin typeface="Arial Black" pitchFamily="34" charset="0"/>
              </a:rPr>
            </a:br>
            <a:r>
              <a:rPr lang="en-IE" sz="2000" dirty="0">
                <a:solidFill>
                  <a:schemeClr val="bg2">
                    <a:lumMod val="25000"/>
                  </a:schemeClr>
                </a:solidFill>
                <a:latin typeface="Arial Black" pitchFamily="34" charset="0"/>
              </a:rPr>
              <a:t>You will take 7 subjects </a:t>
            </a:r>
            <a:r>
              <a:rPr lang="en-IE" sz="1800" dirty="0">
                <a:solidFill>
                  <a:schemeClr val="bg2">
                    <a:lumMod val="25000"/>
                  </a:schemeClr>
                </a:solidFill>
                <a:latin typeface="Arial Black" pitchFamily="34" charset="0"/>
              </a:rPr>
              <a:t>FOR YOUR LC EXAMS </a:t>
            </a:r>
            <a:endParaRPr lang="en-US" sz="1800" dirty="0">
              <a:solidFill>
                <a:schemeClr val="bg2">
                  <a:lumMod val="25000"/>
                </a:schemeClr>
              </a:solidFill>
              <a:latin typeface="Arial Black" pitchFamily="34" charset="0"/>
            </a:endParaRPr>
          </a:p>
        </p:txBody>
      </p:sp>
      <p:sp>
        <p:nvSpPr>
          <p:cNvPr id="5123" name="Rectangle 3"/>
          <p:cNvSpPr>
            <a:spLocks noGrp="1" noChangeArrowheads="1"/>
          </p:cNvSpPr>
          <p:nvPr>
            <p:ph sz="quarter" idx="1"/>
          </p:nvPr>
        </p:nvSpPr>
        <p:spPr>
          <a:xfrm>
            <a:off x="468313" y="1773238"/>
            <a:ext cx="3657600" cy="4572000"/>
          </a:xfrm>
          <a:solidFill>
            <a:schemeClr val="bg2"/>
          </a:solidFill>
          <a:ln>
            <a:solidFill>
              <a:schemeClr val="bg2">
                <a:lumMod val="50000"/>
              </a:schemeClr>
            </a:solidFill>
          </a:ln>
        </p:spPr>
        <p:txBody>
          <a:bodyPr>
            <a:normAutofit lnSpcReduction="10000"/>
          </a:bodyPr>
          <a:lstStyle/>
          <a:p>
            <a:pPr marL="274320" indent="-274320" eaLnBrk="1" fontAlgn="auto" hangingPunct="1">
              <a:lnSpc>
                <a:spcPct val="90000"/>
              </a:lnSpc>
              <a:spcAft>
                <a:spcPts val="0"/>
              </a:spcAft>
              <a:buFont typeface="Wingdings"/>
              <a:buNone/>
              <a:defRPr/>
            </a:pPr>
            <a:r>
              <a:rPr lang="en-IE" sz="2000" b="1" u="sng" dirty="0">
                <a:solidFill>
                  <a:schemeClr val="bg2">
                    <a:lumMod val="25000"/>
                  </a:schemeClr>
                </a:solidFill>
                <a:latin typeface="Arial" pitchFamily="34" charset="0"/>
                <a:cs typeface="Arial" pitchFamily="34" charset="0"/>
              </a:rPr>
              <a:t>Examinable Subjects:</a:t>
            </a:r>
          </a:p>
          <a:p>
            <a:pPr marL="274320" indent="-274320" eaLnBrk="1" fontAlgn="auto" hangingPunct="1">
              <a:lnSpc>
                <a:spcPct val="90000"/>
              </a:lnSpc>
              <a:spcAft>
                <a:spcPts val="0"/>
              </a:spcAft>
              <a:buFont typeface="Wingdings"/>
              <a:buNone/>
              <a:defRPr/>
            </a:pPr>
            <a:endParaRPr lang="en-IE" sz="2000" b="1" dirty="0">
              <a:solidFill>
                <a:schemeClr val="bg2">
                  <a:lumMod val="25000"/>
                </a:schemeClr>
              </a:solidFill>
              <a:latin typeface="Arial" pitchFamily="34" charset="0"/>
              <a:cs typeface="Arial" pitchFamily="34" charset="0"/>
            </a:endParaRPr>
          </a:p>
          <a:p>
            <a:pPr marL="274320" indent="-274320" eaLnBrk="1" fontAlgn="auto" hangingPunct="1">
              <a:lnSpc>
                <a:spcPct val="90000"/>
              </a:lnSpc>
              <a:spcAft>
                <a:spcPts val="0"/>
              </a:spcAft>
              <a:buFont typeface="Wingdings"/>
              <a:buNone/>
              <a:defRPr/>
            </a:pPr>
            <a:r>
              <a:rPr lang="en-IE" sz="2000" b="1" u="sng" dirty="0">
                <a:solidFill>
                  <a:schemeClr val="bg2">
                    <a:lumMod val="25000"/>
                  </a:schemeClr>
                </a:solidFill>
                <a:latin typeface="Arial" pitchFamily="34" charset="0"/>
                <a:cs typeface="Arial" pitchFamily="34" charset="0"/>
              </a:rPr>
              <a:t>3 Core Subjects</a:t>
            </a:r>
          </a:p>
          <a:p>
            <a:pPr marL="274320" indent="-274320" eaLnBrk="1" fontAlgn="auto" hangingPunct="1">
              <a:lnSpc>
                <a:spcPct val="90000"/>
              </a:lnSpc>
              <a:spcAft>
                <a:spcPts val="0"/>
              </a:spcAft>
              <a:buFont typeface="Wingdings" panose="05000000000000000000" pitchFamily="2" charset="2"/>
              <a:buChar char="§"/>
              <a:defRPr/>
            </a:pPr>
            <a:r>
              <a:rPr lang="en-IE" sz="2000" dirty="0">
                <a:latin typeface="Arial" pitchFamily="34" charset="0"/>
                <a:cs typeface="Arial" pitchFamily="34" charset="0"/>
              </a:rPr>
              <a:t>Irish</a:t>
            </a:r>
          </a:p>
          <a:p>
            <a:pPr marL="274320" indent="-274320" eaLnBrk="1" fontAlgn="auto" hangingPunct="1">
              <a:lnSpc>
                <a:spcPct val="90000"/>
              </a:lnSpc>
              <a:spcAft>
                <a:spcPts val="0"/>
              </a:spcAft>
              <a:buFont typeface="Wingdings" panose="05000000000000000000" pitchFamily="2" charset="2"/>
              <a:buChar char="§"/>
              <a:defRPr/>
            </a:pPr>
            <a:r>
              <a:rPr lang="en-IE" sz="2000" dirty="0">
                <a:latin typeface="Arial" pitchFamily="34" charset="0"/>
                <a:cs typeface="Arial" pitchFamily="34" charset="0"/>
              </a:rPr>
              <a:t>English</a:t>
            </a:r>
          </a:p>
          <a:p>
            <a:pPr marL="274320" indent="-274320" eaLnBrk="1" fontAlgn="auto" hangingPunct="1">
              <a:lnSpc>
                <a:spcPct val="90000"/>
              </a:lnSpc>
              <a:spcAft>
                <a:spcPts val="0"/>
              </a:spcAft>
              <a:buFont typeface="Wingdings" panose="05000000000000000000" pitchFamily="2" charset="2"/>
              <a:buChar char="§"/>
              <a:defRPr/>
            </a:pPr>
            <a:r>
              <a:rPr lang="en-IE" sz="2000" dirty="0">
                <a:latin typeface="Arial" pitchFamily="34" charset="0"/>
                <a:cs typeface="Arial" pitchFamily="34" charset="0"/>
              </a:rPr>
              <a:t>Mathematics</a:t>
            </a:r>
          </a:p>
          <a:p>
            <a:pPr marL="274320" indent="-274320" eaLnBrk="1" fontAlgn="auto" hangingPunct="1">
              <a:lnSpc>
                <a:spcPct val="90000"/>
              </a:lnSpc>
              <a:spcAft>
                <a:spcPts val="0"/>
              </a:spcAft>
              <a:buFont typeface="Wingdings" panose="05000000000000000000" pitchFamily="2" charset="2"/>
              <a:buChar char="§"/>
              <a:defRPr/>
            </a:pPr>
            <a:endParaRPr lang="en-IE" dirty="0">
              <a:latin typeface="Arial" pitchFamily="34" charset="0"/>
              <a:cs typeface="Arial" pitchFamily="34" charset="0"/>
            </a:endParaRPr>
          </a:p>
          <a:p>
            <a:pPr marL="0" indent="0" eaLnBrk="1" hangingPunct="1">
              <a:buFont typeface="Wingdings" panose="05000000000000000000" pitchFamily="2" charset="2"/>
              <a:buNone/>
              <a:defRPr/>
            </a:pPr>
            <a:r>
              <a:rPr lang="en-IE" sz="2000" u="sng" dirty="0">
                <a:solidFill>
                  <a:schemeClr val="bg2">
                    <a:lumMod val="25000"/>
                  </a:schemeClr>
                </a:solidFill>
                <a:latin typeface="Arial" charset="0"/>
                <a:cs typeface="Arial" charset="0"/>
              </a:rPr>
              <a:t>4 </a:t>
            </a:r>
            <a:r>
              <a:rPr lang="en-IE" sz="2000" b="1" u="sng" dirty="0">
                <a:solidFill>
                  <a:schemeClr val="bg2">
                    <a:lumMod val="25000"/>
                  </a:schemeClr>
                </a:solidFill>
                <a:latin typeface="Arial" charset="0"/>
                <a:cs typeface="Arial" charset="0"/>
              </a:rPr>
              <a:t>Choice</a:t>
            </a:r>
            <a:r>
              <a:rPr lang="en-IE" sz="2000" u="sng" dirty="0">
                <a:solidFill>
                  <a:schemeClr val="bg2">
                    <a:lumMod val="25000"/>
                  </a:schemeClr>
                </a:solidFill>
                <a:latin typeface="Arial" charset="0"/>
                <a:cs typeface="Arial" charset="0"/>
              </a:rPr>
              <a:t> </a:t>
            </a:r>
            <a:r>
              <a:rPr lang="en-IE" sz="2000" b="1" u="sng" dirty="0">
                <a:solidFill>
                  <a:schemeClr val="bg2">
                    <a:lumMod val="25000"/>
                  </a:schemeClr>
                </a:solidFill>
                <a:latin typeface="Arial" charset="0"/>
                <a:cs typeface="Arial" charset="0"/>
              </a:rPr>
              <a:t>Subjects</a:t>
            </a:r>
            <a:endParaRPr lang="en-IE" sz="2000" b="1" dirty="0">
              <a:solidFill>
                <a:schemeClr val="bg2">
                  <a:lumMod val="25000"/>
                </a:schemeClr>
              </a:solidFill>
              <a:latin typeface="Arial" charset="0"/>
              <a:cs typeface="Arial" charset="0"/>
            </a:endParaRPr>
          </a:p>
          <a:p>
            <a:pPr eaLnBrk="1" hangingPunct="1">
              <a:defRPr/>
            </a:pPr>
            <a:r>
              <a:rPr lang="en-IE" sz="2000" dirty="0">
                <a:latin typeface="Arial"/>
                <a:cs typeface="Arial"/>
              </a:rPr>
              <a:t> Choose 6 subjects in order of preference on your form</a:t>
            </a:r>
            <a:r>
              <a:rPr lang="en-IE" sz="2000" dirty="0"/>
              <a:t>	</a:t>
            </a:r>
          </a:p>
          <a:p>
            <a:pPr eaLnBrk="1" hangingPunct="1">
              <a:defRPr/>
            </a:pPr>
            <a:r>
              <a:rPr lang="en-IE" sz="2000" dirty="0">
                <a:latin typeface="Arial" charset="0"/>
                <a:cs typeface="Arial" charset="0"/>
              </a:rPr>
              <a:t>The school will try to give you your top 4</a:t>
            </a:r>
          </a:p>
          <a:p>
            <a:pPr eaLnBrk="1" hangingPunct="1">
              <a:defRPr/>
            </a:pPr>
            <a:endParaRPr lang="en-IE" sz="2000" dirty="0">
              <a:latin typeface="Arial" charset="0"/>
              <a:cs typeface="Arial" charset="0"/>
            </a:endParaRPr>
          </a:p>
          <a:p>
            <a:pPr marL="274320" indent="-274320" eaLnBrk="1" fontAlgn="auto" hangingPunct="1">
              <a:lnSpc>
                <a:spcPct val="90000"/>
              </a:lnSpc>
              <a:spcAft>
                <a:spcPts val="0"/>
              </a:spcAft>
              <a:buFont typeface="Wingdings"/>
              <a:buChar char=""/>
              <a:defRPr/>
            </a:pPr>
            <a:endParaRPr lang="en-IE" dirty="0">
              <a:latin typeface="Arial" pitchFamily="34" charset="0"/>
              <a:cs typeface="Arial" pitchFamily="34" charset="0"/>
            </a:endParaRPr>
          </a:p>
        </p:txBody>
      </p:sp>
      <p:sp>
        <p:nvSpPr>
          <p:cNvPr id="10244" name="Content Placeholder 3"/>
          <p:cNvSpPr>
            <a:spLocks noGrp="1"/>
          </p:cNvSpPr>
          <p:nvPr>
            <p:ph sz="quarter" idx="2"/>
          </p:nvPr>
        </p:nvSpPr>
        <p:spPr>
          <a:xfrm>
            <a:off x="4845050" y="1773947"/>
            <a:ext cx="3830637" cy="4572000"/>
          </a:xfrm>
          <a:solidFill>
            <a:schemeClr val="bg2"/>
          </a:solidFill>
          <a:ln>
            <a:solidFill>
              <a:schemeClr val="bg2">
                <a:lumMod val="50000"/>
              </a:schemeClr>
            </a:solidFill>
          </a:ln>
        </p:spPr>
        <p:txBody>
          <a:bodyPr/>
          <a:lstStyle/>
          <a:p>
            <a:pPr marL="274320" indent="-274320" eaLnBrk="1" fontAlgn="auto" hangingPunct="1">
              <a:lnSpc>
                <a:spcPct val="90000"/>
              </a:lnSpc>
              <a:spcAft>
                <a:spcPts val="0"/>
              </a:spcAft>
              <a:buFont typeface="Wingdings"/>
              <a:buNone/>
              <a:defRPr/>
            </a:pPr>
            <a:r>
              <a:rPr lang="en-IE" sz="2000" b="1" u="sng" dirty="0">
                <a:solidFill>
                  <a:schemeClr val="bg2">
                    <a:lumMod val="25000"/>
                  </a:schemeClr>
                </a:solidFill>
                <a:latin typeface="Arial" pitchFamily="34" charset="0"/>
                <a:cs typeface="Arial" pitchFamily="34" charset="0"/>
              </a:rPr>
              <a:t>Non-Exam Subjects:</a:t>
            </a:r>
          </a:p>
          <a:p>
            <a:pPr marL="274320" indent="-274320" eaLnBrk="1" fontAlgn="auto" hangingPunct="1">
              <a:lnSpc>
                <a:spcPct val="90000"/>
              </a:lnSpc>
              <a:spcAft>
                <a:spcPts val="0"/>
              </a:spcAft>
              <a:buFont typeface="Wingdings"/>
              <a:buNone/>
              <a:defRPr/>
            </a:pPr>
            <a:endParaRPr lang="en-IE" sz="2000" u="sng" dirty="0">
              <a:solidFill>
                <a:schemeClr val="bg2">
                  <a:lumMod val="25000"/>
                </a:schemeClr>
              </a:solidFill>
              <a:latin typeface="Arial" pitchFamily="34" charset="0"/>
              <a:cs typeface="Arial" pitchFamily="34" charset="0"/>
            </a:endParaRPr>
          </a:p>
          <a:p>
            <a:pPr marL="742950" lvl="1" indent="-285750" eaLnBrk="1" fontAlgn="auto" hangingPunct="1">
              <a:lnSpc>
                <a:spcPct val="90000"/>
              </a:lnSpc>
              <a:spcAft>
                <a:spcPts val="0"/>
              </a:spcAft>
              <a:buFont typeface="Wingdings 2"/>
              <a:buChar char=""/>
              <a:defRPr/>
            </a:pPr>
            <a:r>
              <a:rPr lang="en-IE" sz="2000" dirty="0">
                <a:latin typeface="Arial" pitchFamily="34" charset="0"/>
                <a:cs typeface="Arial" pitchFamily="34" charset="0"/>
              </a:rPr>
              <a:t>Religious Education</a:t>
            </a:r>
          </a:p>
          <a:p>
            <a:pPr marL="742950" lvl="1" indent="-285750" eaLnBrk="1" fontAlgn="auto" hangingPunct="1">
              <a:lnSpc>
                <a:spcPct val="90000"/>
              </a:lnSpc>
              <a:spcAft>
                <a:spcPts val="0"/>
              </a:spcAft>
              <a:buFont typeface="Wingdings 2"/>
              <a:buChar char=""/>
              <a:defRPr/>
            </a:pPr>
            <a:r>
              <a:rPr lang="en-IE" sz="2000" dirty="0">
                <a:latin typeface="Arial" pitchFamily="34" charset="0"/>
                <a:cs typeface="Arial" pitchFamily="34" charset="0"/>
              </a:rPr>
              <a:t>Relationships &amp; Sexuality Education</a:t>
            </a:r>
          </a:p>
          <a:p>
            <a:pPr marL="742950" lvl="1" indent="-285750" eaLnBrk="1" fontAlgn="auto" hangingPunct="1">
              <a:lnSpc>
                <a:spcPct val="90000"/>
              </a:lnSpc>
              <a:spcAft>
                <a:spcPts val="0"/>
              </a:spcAft>
              <a:buFont typeface="Wingdings 2"/>
              <a:buChar char=""/>
              <a:defRPr/>
            </a:pPr>
            <a:r>
              <a:rPr lang="en-IE" sz="2000" dirty="0">
                <a:latin typeface="Arial" pitchFamily="34" charset="0"/>
                <a:cs typeface="Arial" pitchFamily="34" charset="0"/>
              </a:rPr>
              <a:t>Career Guidance</a:t>
            </a:r>
          </a:p>
          <a:p>
            <a:pPr marL="742950" lvl="1" indent="-285750" eaLnBrk="1" fontAlgn="auto" hangingPunct="1">
              <a:lnSpc>
                <a:spcPct val="90000"/>
              </a:lnSpc>
              <a:spcAft>
                <a:spcPts val="0"/>
              </a:spcAft>
              <a:buFont typeface="Wingdings 2"/>
              <a:buChar char=""/>
              <a:defRPr/>
            </a:pPr>
            <a:r>
              <a:rPr lang="en-IE" sz="2000" dirty="0">
                <a:latin typeface="Arial" pitchFamily="34" charset="0"/>
                <a:cs typeface="Arial" pitchFamily="34" charset="0"/>
              </a:rPr>
              <a:t>Physical Education</a:t>
            </a:r>
          </a:p>
          <a:p>
            <a:pPr marL="0" indent="0" eaLnBrk="1" fontAlgn="auto" hangingPunct="1">
              <a:lnSpc>
                <a:spcPct val="90000"/>
              </a:lnSpc>
              <a:spcAft>
                <a:spcPts val="0"/>
              </a:spcAft>
              <a:buFont typeface="Wingdings" panose="05000000000000000000" pitchFamily="2" charset="2"/>
              <a:buNone/>
              <a:defRPr/>
            </a:pPr>
            <a:endParaRPr lang="en-US" dirty="0"/>
          </a:p>
          <a:p>
            <a:pPr eaLnBrk="1" hangingPunct="1">
              <a:defRPr/>
            </a:pPr>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199" y="274638"/>
            <a:ext cx="7984671" cy="1143000"/>
          </a:xfrm>
        </p:spPr>
        <p:txBody>
          <a:bodyPr>
            <a:normAutofit/>
          </a:bodyPr>
          <a:lstStyle/>
          <a:p>
            <a:pPr algn="ctr"/>
            <a:r>
              <a:rPr lang="en-IE" dirty="0">
                <a:latin typeface="Abadi" panose="020B0604020104020204" pitchFamily="34" charset="0"/>
              </a:rPr>
              <a:t>your options during school timetabled hours in order of preference1-to 6</a:t>
            </a:r>
            <a:endParaRPr lang="en-US" dirty="0">
              <a:latin typeface="Abadi" panose="020B0604020104020204" pitchFamily="34" charset="0"/>
            </a:endParaRPr>
          </a:p>
        </p:txBody>
      </p:sp>
      <p:graphicFrame>
        <p:nvGraphicFramePr>
          <p:cNvPr id="10" name="Table 10">
            <a:extLst>
              <a:ext uri="{FF2B5EF4-FFF2-40B4-BE49-F238E27FC236}">
                <a16:creationId xmlns:a16="http://schemas.microsoft.com/office/drawing/2014/main" id="{9F3469DA-CBA4-4186-B2A5-CC12146D5DBD}"/>
              </a:ext>
            </a:extLst>
          </p:cNvPr>
          <p:cNvGraphicFramePr>
            <a:graphicFrameLocks noGrp="1"/>
          </p:cNvGraphicFramePr>
          <p:nvPr>
            <p:extLst>
              <p:ext uri="{D42A27DB-BD31-4B8C-83A1-F6EECF244321}">
                <p14:modId xmlns:p14="http://schemas.microsoft.com/office/powerpoint/2010/main" val="837679060"/>
              </p:ext>
            </p:extLst>
          </p:nvPr>
        </p:nvGraphicFramePr>
        <p:xfrm>
          <a:off x="457200" y="1565812"/>
          <a:ext cx="7842738" cy="3357882"/>
        </p:xfrm>
        <a:graphic>
          <a:graphicData uri="http://schemas.openxmlformats.org/drawingml/2006/table">
            <a:tbl>
              <a:tblPr firstRow="1" bandRow="1">
                <a:tableStyleId>{5C22544A-7EE6-4342-B048-85BDC9FD1C3A}</a:tableStyleId>
              </a:tblPr>
              <a:tblGrid>
                <a:gridCol w="2242457">
                  <a:extLst>
                    <a:ext uri="{9D8B030D-6E8A-4147-A177-3AD203B41FA5}">
                      <a16:colId xmlns:a16="http://schemas.microsoft.com/office/drawing/2014/main" val="2931511863"/>
                    </a:ext>
                  </a:extLst>
                </a:gridCol>
                <a:gridCol w="5600281">
                  <a:extLst>
                    <a:ext uri="{9D8B030D-6E8A-4147-A177-3AD203B41FA5}">
                      <a16:colId xmlns:a16="http://schemas.microsoft.com/office/drawing/2014/main" val="807538769"/>
                    </a:ext>
                  </a:extLst>
                </a:gridCol>
              </a:tblGrid>
              <a:tr h="559647">
                <a:tc>
                  <a:txBody>
                    <a:bodyPr/>
                    <a:lstStyle/>
                    <a:p>
                      <a:r>
                        <a:rPr lang="en-GB" sz="2000" dirty="0">
                          <a:latin typeface="Abadi" panose="020B0604020104020204" pitchFamily="34" charset="0"/>
                        </a:rPr>
                        <a:t>Subject Grouping</a:t>
                      </a:r>
                    </a:p>
                  </a:txBody>
                  <a:tcPr/>
                </a:tc>
                <a:tc>
                  <a:txBody>
                    <a:bodyPr/>
                    <a:lstStyle/>
                    <a:p>
                      <a:r>
                        <a:rPr lang="en-GB" sz="2000" dirty="0">
                          <a:latin typeface="Abadi" panose="020B0604020104020204" pitchFamily="34" charset="0"/>
                        </a:rPr>
                        <a:t>Subject</a:t>
                      </a:r>
                    </a:p>
                  </a:txBody>
                  <a:tcPr/>
                </a:tc>
                <a:extLst>
                  <a:ext uri="{0D108BD9-81ED-4DB2-BD59-A6C34878D82A}">
                    <a16:rowId xmlns:a16="http://schemas.microsoft.com/office/drawing/2014/main" val="1794529494"/>
                  </a:ext>
                </a:extLst>
              </a:tr>
              <a:tr h="559647">
                <a:tc>
                  <a:txBody>
                    <a:bodyPr/>
                    <a:lstStyle/>
                    <a:p>
                      <a:r>
                        <a:rPr lang="en-GB" sz="2000" dirty="0">
                          <a:latin typeface="Abadi" panose="020B0604020104020204" pitchFamily="34" charset="0"/>
                        </a:rPr>
                        <a:t>Artistic/Creative</a:t>
                      </a:r>
                    </a:p>
                  </a:txBody>
                  <a:tcPr/>
                </a:tc>
                <a:tc>
                  <a:txBody>
                    <a:bodyPr/>
                    <a:lstStyle/>
                    <a:p>
                      <a:r>
                        <a:rPr lang="en-GB" sz="2000" dirty="0">
                          <a:latin typeface="Abadi" panose="020B0604020104020204" pitchFamily="34" charset="0"/>
                        </a:rPr>
                        <a:t>Art, Music</a:t>
                      </a:r>
                    </a:p>
                  </a:txBody>
                  <a:tcPr/>
                </a:tc>
                <a:extLst>
                  <a:ext uri="{0D108BD9-81ED-4DB2-BD59-A6C34878D82A}">
                    <a16:rowId xmlns:a16="http://schemas.microsoft.com/office/drawing/2014/main" val="3329889204"/>
                  </a:ext>
                </a:extLst>
              </a:tr>
              <a:tr h="559647">
                <a:tc>
                  <a:txBody>
                    <a:bodyPr/>
                    <a:lstStyle/>
                    <a:p>
                      <a:r>
                        <a:rPr lang="en-GB" sz="2000" dirty="0">
                          <a:latin typeface="Abadi" panose="020B0604020104020204" pitchFamily="34" charset="0"/>
                        </a:rPr>
                        <a:t>Business</a:t>
                      </a:r>
                    </a:p>
                  </a:txBody>
                  <a:tcPr/>
                </a:tc>
                <a:tc>
                  <a:txBody>
                    <a:bodyPr/>
                    <a:lstStyle/>
                    <a:p>
                      <a:r>
                        <a:rPr lang="en-GB" sz="2000" dirty="0">
                          <a:latin typeface="Abadi" panose="020B0604020104020204" pitchFamily="34" charset="0"/>
                        </a:rPr>
                        <a:t>Accounting, Business</a:t>
                      </a:r>
                    </a:p>
                  </a:txBody>
                  <a:tcPr/>
                </a:tc>
                <a:extLst>
                  <a:ext uri="{0D108BD9-81ED-4DB2-BD59-A6C34878D82A}">
                    <a16:rowId xmlns:a16="http://schemas.microsoft.com/office/drawing/2014/main" val="628863546"/>
                  </a:ext>
                </a:extLst>
              </a:tr>
              <a:tr h="559647">
                <a:tc>
                  <a:txBody>
                    <a:bodyPr/>
                    <a:lstStyle/>
                    <a:p>
                      <a:r>
                        <a:rPr lang="en-GB" sz="2000" dirty="0">
                          <a:latin typeface="Abadi" panose="020B0604020104020204" pitchFamily="34" charset="0"/>
                        </a:rPr>
                        <a:t>Humanities</a:t>
                      </a:r>
                    </a:p>
                  </a:txBody>
                  <a:tcPr/>
                </a:tc>
                <a:tc>
                  <a:txBody>
                    <a:bodyPr/>
                    <a:lstStyle/>
                    <a:p>
                      <a:r>
                        <a:rPr lang="en-GB" sz="2000" dirty="0">
                          <a:latin typeface="Abadi" panose="020B0604020104020204" pitchFamily="34" charset="0"/>
                        </a:rPr>
                        <a:t>French, German, History</a:t>
                      </a:r>
                    </a:p>
                  </a:txBody>
                  <a:tcPr/>
                </a:tc>
                <a:extLst>
                  <a:ext uri="{0D108BD9-81ED-4DB2-BD59-A6C34878D82A}">
                    <a16:rowId xmlns:a16="http://schemas.microsoft.com/office/drawing/2014/main" val="3909831450"/>
                  </a:ext>
                </a:extLst>
              </a:tr>
              <a:tr h="559647">
                <a:tc>
                  <a:txBody>
                    <a:bodyPr/>
                    <a:lstStyle/>
                    <a:p>
                      <a:r>
                        <a:rPr lang="en-GB" sz="2000" dirty="0">
                          <a:latin typeface="Abadi" panose="020B0604020104020204" pitchFamily="34" charset="0"/>
                        </a:rPr>
                        <a:t>Sciences</a:t>
                      </a:r>
                    </a:p>
                  </a:txBody>
                  <a:tcPr/>
                </a:tc>
                <a:tc>
                  <a:txBody>
                    <a:bodyPr/>
                    <a:lstStyle/>
                    <a:p>
                      <a:r>
                        <a:rPr lang="en-GB" sz="2000" dirty="0">
                          <a:latin typeface="Abadi" panose="020B0604020104020204" pitchFamily="34" charset="0"/>
                        </a:rPr>
                        <a:t>Biology, Chemistry, Physics, *Computer Science</a:t>
                      </a:r>
                    </a:p>
                  </a:txBody>
                  <a:tcPr/>
                </a:tc>
                <a:extLst>
                  <a:ext uri="{0D108BD9-81ED-4DB2-BD59-A6C34878D82A}">
                    <a16:rowId xmlns:a16="http://schemas.microsoft.com/office/drawing/2014/main" val="3926300618"/>
                  </a:ext>
                </a:extLst>
              </a:tr>
              <a:tr h="559647">
                <a:tc>
                  <a:txBody>
                    <a:bodyPr/>
                    <a:lstStyle/>
                    <a:p>
                      <a:r>
                        <a:rPr lang="en-GB" sz="2000" dirty="0">
                          <a:latin typeface="Abadi" panose="020B0604020104020204" pitchFamily="34" charset="0"/>
                        </a:rPr>
                        <a:t>Social Sciences</a:t>
                      </a:r>
                    </a:p>
                  </a:txBody>
                  <a:tcPr/>
                </a:tc>
                <a:tc>
                  <a:txBody>
                    <a:bodyPr/>
                    <a:lstStyle/>
                    <a:p>
                      <a:r>
                        <a:rPr lang="en-GB" sz="2000" dirty="0">
                          <a:latin typeface="Abadi" panose="020B0604020104020204" pitchFamily="34" charset="0"/>
                        </a:rPr>
                        <a:t>Geography, Home Economics, *Physical Education</a:t>
                      </a:r>
                    </a:p>
                  </a:txBody>
                  <a:tcPr/>
                </a:tc>
                <a:extLst>
                  <a:ext uri="{0D108BD9-81ED-4DB2-BD59-A6C34878D82A}">
                    <a16:rowId xmlns:a16="http://schemas.microsoft.com/office/drawing/2014/main" val="3038269866"/>
                  </a:ext>
                </a:extLst>
              </a:tr>
            </a:tbl>
          </a:graphicData>
        </a:graphic>
      </p:graphicFrame>
      <p:sp>
        <p:nvSpPr>
          <p:cNvPr id="3" name="TextBox 2">
            <a:extLst>
              <a:ext uri="{FF2B5EF4-FFF2-40B4-BE49-F238E27FC236}">
                <a16:creationId xmlns:a16="http://schemas.microsoft.com/office/drawing/2014/main" id="{3B1166CD-431C-43EC-A1A7-2983179F4540}"/>
              </a:ext>
            </a:extLst>
          </p:cNvPr>
          <p:cNvSpPr txBox="1"/>
          <p:nvPr/>
        </p:nvSpPr>
        <p:spPr>
          <a:xfrm>
            <a:off x="326989" y="5292188"/>
            <a:ext cx="8114881" cy="830997"/>
          </a:xfrm>
          <a:prstGeom prst="rect">
            <a:avLst/>
          </a:prstGeom>
          <a:solidFill>
            <a:schemeClr val="bg2">
              <a:lumMod val="75000"/>
            </a:schemeClr>
          </a:solidFill>
        </p:spPr>
        <p:txBody>
          <a:bodyPr wrap="square" rtlCol="0">
            <a:spAutoFit/>
          </a:bodyPr>
          <a:lstStyle/>
          <a:p>
            <a:r>
              <a:rPr lang="en-IE" dirty="0">
                <a:latin typeface="Abadi" panose="020B0604020104020204" pitchFamily="34" charset="0"/>
              </a:rPr>
              <a:t>Subjects with * symbol  are new this September, </a:t>
            </a:r>
            <a:r>
              <a:rPr lang="en-IE" u="sng" dirty="0">
                <a:latin typeface="Abadi" panose="020B0604020104020204" pitchFamily="34" charset="0"/>
              </a:rPr>
              <a:t>subject to student interest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9C9E-6F88-4FE5-A505-3512BD38369A}"/>
              </a:ext>
            </a:extLst>
          </p:cNvPr>
          <p:cNvSpPr>
            <a:spLocks noGrp="1"/>
          </p:cNvSpPr>
          <p:nvPr>
            <p:ph type="title"/>
          </p:nvPr>
        </p:nvSpPr>
        <p:spPr>
          <a:xfrm>
            <a:off x="457199" y="274638"/>
            <a:ext cx="7854043" cy="1143000"/>
          </a:xfrm>
        </p:spPr>
        <p:txBody>
          <a:bodyPr>
            <a:normAutofit/>
          </a:bodyPr>
          <a:lstStyle/>
          <a:p>
            <a:r>
              <a:rPr lang="en-GB" sz="2400" dirty="0">
                <a:latin typeface="Abadi" panose="020B0604020104020204" pitchFamily="34" charset="0"/>
              </a:rPr>
              <a:t>* TWO NEW SUBJECTS ON OFFER WITHIN SCHOOL TIMETABLE……. SUBJECT TO STUDENT INTEREST</a:t>
            </a:r>
            <a:endParaRPr lang="en-IE" sz="2400" dirty="0">
              <a:latin typeface="Abadi" panose="020B0604020104020204" pitchFamily="34" charset="0"/>
            </a:endParaRPr>
          </a:p>
        </p:txBody>
      </p:sp>
      <p:sp>
        <p:nvSpPr>
          <p:cNvPr id="3" name="Content Placeholder 2">
            <a:extLst>
              <a:ext uri="{FF2B5EF4-FFF2-40B4-BE49-F238E27FC236}">
                <a16:creationId xmlns:a16="http://schemas.microsoft.com/office/drawing/2014/main" id="{85586965-4C49-4733-A30B-3617460B44FE}"/>
              </a:ext>
            </a:extLst>
          </p:cNvPr>
          <p:cNvSpPr>
            <a:spLocks noGrp="1"/>
          </p:cNvSpPr>
          <p:nvPr>
            <p:ph sz="quarter" idx="1"/>
          </p:nvPr>
        </p:nvSpPr>
        <p:spPr>
          <a:solidFill>
            <a:schemeClr val="tx2">
              <a:lumMod val="20000"/>
              <a:lumOff val="80000"/>
            </a:schemeClr>
          </a:solidFill>
        </p:spPr>
        <p:txBody>
          <a:bodyPr/>
          <a:lstStyle/>
          <a:p>
            <a:r>
              <a:rPr lang="en-GB" b="1" dirty="0">
                <a:latin typeface="Abadi" panose="020B0604020104020204" pitchFamily="34" charset="0"/>
              </a:rPr>
              <a:t>PHYSICAL EDUCATION</a:t>
            </a:r>
          </a:p>
          <a:p>
            <a:r>
              <a:rPr lang="en-GB" dirty="0">
                <a:latin typeface="Abadi" panose="020B0604020104020204" pitchFamily="34" charset="0"/>
                <a:hlinkClick r:id="rId2"/>
              </a:rPr>
              <a:t>Leaving Certificate Physical Education (LCPE) | NCCA</a:t>
            </a:r>
            <a:endParaRPr lang="en-GB" dirty="0">
              <a:latin typeface="Abadi" panose="020B0604020104020204" pitchFamily="34" charset="0"/>
            </a:endParaRPr>
          </a:p>
          <a:p>
            <a:endParaRPr lang="en-GB" dirty="0">
              <a:latin typeface="Abadi" panose="020B0604020104020204" pitchFamily="34" charset="0"/>
            </a:endParaRPr>
          </a:p>
          <a:p>
            <a:r>
              <a:rPr lang="en-IE" dirty="0">
                <a:latin typeface="Abadi" panose="020B0604020104020204" pitchFamily="34" charset="0"/>
                <a:hlinkClick r:id="rId3"/>
              </a:rPr>
              <a:t>Physical Education | CareersPortal.ie</a:t>
            </a:r>
            <a:endParaRPr lang="en-GB" dirty="0">
              <a:latin typeface="Abadi" panose="020B0604020104020204" pitchFamily="34" charset="0"/>
            </a:endParaRPr>
          </a:p>
        </p:txBody>
      </p:sp>
      <p:sp>
        <p:nvSpPr>
          <p:cNvPr id="5" name="Content Placeholder 4">
            <a:extLst>
              <a:ext uri="{FF2B5EF4-FFF2-40B4-BE49-F238E27FC236}">
                <a16:creationId xmlns:a16="http://schemas.microsoft.com/office/drawing/2014/main" id="{EE478448-B61B-4321-84C8-38D8FC8F55A6}"/>
              </a:ext>
            </a:extLst>
          </p:cNvPr>
          <p:cNvSpPr>
            <a:spLocks noGrp="1"/>
          </p:cNvSpPr>
          <p:nvPr>
            <p:ph sz="quarter" idx="2"/>
          </p:nvPr>
        </p:nvSpPr>
        <p:spPr>
          <a:xfrm>
            <a:off x="4493406" y="1600200"/>
            <a:ext cx="3657600" cy="4572000"/>
          </a:xfrm>
          <a:solidFill>
            <a:schemeClr val="tx2">
              <a:lumMod val="20000"/>
              <a:lumOff val="80000"/>
            </a:schemeClr>
          </a:solidFill>
        </p:spPr>
        <p:txBody>
          <a:bodyPr/>
          <a:lstStyle/>
          <a:p>
            <a:r>
              <a:rPr lang="en-GB" b="1" dirty="0">
                <a:latin typeface="Abadi" panose="020B0604020104020204" pitchFamily="34" charset="0"/>
              </a:rPr>
              <a:t>COMPUTER SCIENCE</a:t>
            </a:r>
          </a:p>
          <a:p>
            <a:r>
              <a:rPr lang="en-IE" dirty="0">
                <a:solidFill>
                  <a:schemeClr val="bg2">
                    <a:lumMod val="50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Computer Science | NCCA</a:t>
            </a:r>
            <a:endParaRPr lang="en-IE" dirty="0">
              <a:solidFill>
                <a:schemeClr val="bg2">
                  <a:lumMod val="50000"/>
                </a:schemeClr>
              </a:solidFill>
              <a:latin typeface="Abadi" panose="020B0604020104020204" pitchFamily="34" charset="0"/>
            </a:endParaRPr>
          </a:p>
          <a:p>
            <a:endParaRPr lang="en-IE" dirty="0">
              <a:solidFill>
                <a:schemeClr val="bg2">
                  <a:lumMod val="50000"/>
                </a:schemeClr>
              </a:solidFill>
              <a:latin typeface="Abadi" panose="020B0604020104020204" pitchFamily="34" charset="0"/>
            </a:endParaRPr>
          </a:p>
          <a:p>
            <a:r>
              <a:rPr lang="en-IE" dirty="0">
                <a:solidFill>
                  <a:schemeClr val="bg2">
                    <a:lumMod val="50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Computer Science | CareersPortal.ie</a:t>
            </a:r>
            <a:endParaRPr lang="en-IE" dirty="0">
              <a:solidFill>
                <a:schemeClr val="bg2">
                  <a:lumMod val="50000"/>
                </a:schemeClr>
              </a:solidFill>
              <a:latin typeface="Abadi" panose="020B0604020104020204" pitchFamily="34" charset="0"/>
            </a:endParaRPr>
          </a:p>
          <a:p>
            <a:endParaRPr lang="en-IE" b="1" dirty="0">
              <a:latin typeface="Abadi" panose="020B0604020104020204" pitchFamily="34" charset="0"/>
            </a:endParaRPr>
          </a:p>
        </p:txBody>
      </p:sp>
    </p:spTree>
    <p:extLst>
      <p:ext uri="{BB962C8B-B14F-4D97-AF65-F5344CB8AC3E}">
        <p14:creationId xmlns:p14="http://schemas.microsoft.com/office/powerpoint/2010/main" val="123236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186F-35FA-4506-9740-395C1540E712}"/>
              </a:ext>
            </a:extLst>
          </p:cNvPr>
          <p:cNvSpPr>
            <a:spLocks noGrp="1"/>
          </p:cNvSpPr>
          <p:nvPr>
            <p:ph type="title"/>
          </p:nvPr>
        </p:nvSpPr>
        <p:spPr>
          <a:xfrm>
            <a:off x="582387" y="1101952"/>
            <a:ext cx="7467600" cy="1143000"/>
          </a:xfrm>
        </p:spPr>
        <p:txBody>
          <a:bodyPr/>
          <a:lstStyle/>
          <a:p>
            <a:r>
              <a:rPr lang="en-GB" dirty="0">
                <a:latin typeface="Abadi" panose="020B0604020104020204" pitchFamily="34" charset="0"/>
              </a:rPr>
              <a:t>order of preference on subject choice form</a:t>
            </a:r>
            <a:endParaRPr lang="en-IE" dirty="0">
              <a:latin typeface="Abadi" panose="020B0604020104020204" pitchFamily="34" charset="0"/>
            </a:endParaRPr>
          </a:p>
        </p:txBody>
      </p:sp>
      <p:graphicFrame>
        <p:nvGraphicFramePr>
          <p:cNvPr id="6" name="Content Placeholder 2">
            <a:extLst>
              <a:ext uri="{FF2B5EF4-FFF2-40B4-BE49-F238E27FC236}">
                <a16:creationId xmlns:a16="http://schemas.microsoft.com/office/drawing/2014/main" id="{A82AF4E6-D6C1-4F3D-8D08-FFB6461F61A8}"/>
              </a:ext>
            </a:extLst>
          </p:cNvPr>
          <p:cNvGraphicFramePr>
            <a:graphicFrameLocks noGrp="1"/>
          </p:cNvGraphicFramePr>
          <p:nvPr>
            <p:ph sz="quarter" idx="1"/>
            <p:extLst>
              <p:ext uri="{D42A27DB-BD31-4B8C-83A1-F6EECF244321}">
                <p14:modId xmlns:p14="http://schemas.microsoft.com/office/powerpoint/2010/main" val="3230270468"/>
              </p:ext>
            </p:extLst>
          </p:nvPr>
        </p:nvGraphicFramePr>
        <p:xfrm>
          <a:off x="582387" y="1515609"/>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717F423-9CBC-4408-B666-C024F69A36F4}"/>
              </a:ext>
            </a:extLst>
          </p:cNvPr>
          <p:cNvPicPr>
            <a:picLocks noChangeAspect="1"/>
          </p:cNvPicPr>
          <p:nvPr/>
        </p:nvPicPr>
        <p:blipFill>
          <a:blip r:embed="rId7"/>
          <a:stretch>
            <a:fillRect/>
          </a:stretch>
        </p:blipFill>
        <p:spPr>
          <a:xfrm>
            <a:off x="6580414" y="-193448"/>
            <a:ext cx="2005898" cy="1771877"/>
          </a:xfrm>
          <a:prstGeom prst="rect">
            <a:avLst/>
          </a:prstGeom>
        </p:spPr>
      </p:pic>
    </p:spTree>
    <p:extLst>
      <p:ext uri="{BB962C8B-B14F-4D97-AF65-F5344CB8AC3E}">
        <p14:creationId xmlns:p14="http://schemas.microsoft.com/office/powerpoint/2010/main" val="424740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025618" cy="634319"/>
          </a:xfrm>
          <a:solidFill>
            <a:schemeClr val="bg2"/>
          </a:solidFill>
        </p:spPr>
        <p:txBody>
          <a:bodyPr>
            <a:normAutofit/>
          </a:bodyPr>
          <a:lstStyle/>
          <a:p>
            <a:r>
              <a:rPr lang="en-IE" dirty="0">
                <a:latin typeface="Abadi" panose="020B0604020104020204" pitchFamily="34" charset="0"/>
              </a:rPr>
              <a:t>Possible 8</a:t>
            </a:r>
            <a:r>
              <a:rPr lang="en-IE" baseline="30000" dirty="0">
                <a:latin typeface="Abadi" panose="020B0604020104020204" pitchFamily="34" charset="0"/>
              </a:rPr>
              <a:t>th</a:t>
            </a:r>
            <a:r>
              <a:rPr lang="en-IE" dirty="0">
                <a:latin typeface="Abadi" panose="020B0604020104020204" pitchFamily="34" charset="0"/>
              </a:rPr>
              <a:t> subject outside school hours?</a:t>
            </a:r>
            <a:endParaRPr lang="en-US" dirty="0">
              <a:latin typeface="Abadi" panose="020B0604020104020204" pitchFamily="34" charset="0"/>
            </a:endParaRPr>
          </a:p>
        </p:txBody>
      </p:sp>
      <p:sp>
        <p:nvSpPr>
          <p:cNvPr id="2" name="Content Placeholder 1">
            <a:extLst>
              <a:ext uri="{FF2B5EF4-FFF2-40B4-BE49-F238E27FC236}">
                <a16:creationId xmlns:a16="http://schemas.microsoft.com/office/drawing/2014/main" id="{FBEC4264-6C88-474E-89F6-D3118D0F5710}"/>
              </a:ext>
            </a:extLst>
          </p:cNvPr>
          <p:cNvSpPr>
            <a:spLocks noGrp="1"/>
          </p:cNvSpPr>
          <p:nvPr>
            <p:ph sz="quarter" idx="1"/>
          </p:nvPr>
        </p:nvSpPr>
        <p:spPr>
          <a:xfrm>
            <a:off x="280432" y="1270681"/>
            <a:ext cx="8202386" cy="4873752"/>
          </a:xfrm>
        </p:spPr>
        <p:txBody>
          <a:bodyPr/>
          <a:lstStyle/>
          <a:p>
            <a:pPr eaLnBrk="1" fontAlgn="auto" hangingPunct="1">
              <a:lnSpc>
                <a:spcPct val="90000"/>
              </a:lnSpc>
              <a:spcAft>
                <a:spcPts val="0"/>
              </a:spcAft>
              <a:defRPr/>
            </a:pPr>
            <a:r>
              <a:rPr lang="en-US" sz="2400" b="1" dirty="0">
                <a:solidFill>
                  <a:schemeClr val="tx1">
                    <a:lumMod val="65000"/>
                    <a:lumOff val="35000"/>
                  </a:schemeClr>
                </a:solidFill>
                <a:latin typeface="Arial"/>
                <a:cs typeface="Arial"/>
              </a:rPr>
              <a:t>Applied Mathematics </a:t>
            </a:r>
            <a:endParaRPr lang="en-US" sz="2400" dirty="0">
              <a:solidFill>
                <a:schemeClr val="tx1">
                  <a:lumMod val="65000"/>
                  <a:lumOff val="35000"/>
                </a:schemeClr>
              </a:solidFill>
              <a:latin typeface="Arial"/>
              <a:cs typeface="Arial"/>
            </a:endParaRPr>
          </a:p>
          <a:p>
            <a:pPr eaLnBrk="1" fontAlgn="auto" hangingPunct="1">
              <a:lnSpc>
                <a:spcPct val="90000"/>
              </a:lnSpc>
              <a:spcAft>
                <a:spcPts val="0"/>
              </a:spcAft>
              <a:defRPr/>
            </a:pPr>
            <a:r>
              <a:rPr lang="en-US" sz="2400" b="1" dirty="0">
                <a:solidFill>
                  <a:schemeClr val="tx1">
                    <a:lumMod val="65000"/>
                    <a:lumOff val="35000"/>
                  </a:schemeClr>
                </a:solidFill>
                <a:latin typeface="Arial"/>
                <a:cs typeface="Arial"/>
              </a:rPr>
              <a:t>Agricultural Science </a:t>
            </a:r>
            <a:r>
              <a:rPr lang="en-US" sz="2400" dirty="0">
                <a:solidFill>
                  <a:schemeClr val="tx1">
                    <a:lumMod val="65000"/>
                    <a:lumOff val="35000"/>
                  </a:schemeClr>
                </a:solidFill>
                <a:latin typeface="Arial"/>
                <a:cs typeface="Arial"/>
              </a:rPr>
              <a:t>facilitated by school. Fee based.</a:t>
            </a:r>
          </a:p>
          <a:p>
            <a:pPr marL="0" indent="0" eaLnBrk="1" fontAlgn="auto" hangingPunct="1">
              <a:lnSpc>
                <a:spcPct val="90000"/>
              </a:lnSpc>
              <a:spcAft>
                <a:spcPts val="0"/>
              </a:spcAft>
              <a:buNone/>
              <a:defRPr/>
            </a:pPr>
            <a:endParaRPr lang="en-US" sz="2400" b="1" dirty="0">
              <a:solidFill>
                <a:schemeClr val="tx1">
                  <a:lumMod val="65000"/>
                  <a:lumOff val="35000"/>
                </a:schemeClr>
              </a:solidFill>
              <a:latin typeface="Arial"/>
              <a:cs typeface="Arial"/>
            </a:endParaRPr>
          </a:p>
          <a:p>
            <a:pPr marL="0" indent="0" eaLnBrk="1" fontAlgn="auto" hangingPunct="1">
              <a:lnSpc>
                <a:spcPct val="90000"/>
              </a:lnSpc>
              <a:spcAft>
                <a:spcPts val="0"/>
              </a:spcAft>
              <a:buNone/>
              <a:defRPr/>
            </a:pPr>
            <a:r>
              <a:rPr lang="en-US" sz="2400" dirty="0">
                <a:latin typeface="Arial"/>
                <a:cs typeface="Arial"/>
              </a:rPr>
              <a:t>Students were asked to email their name &amp; </a:t>
            </a:r>
            <a:r>
              <a:rPr lang="en-US" sz="2400" i="1" u="sng" dirty="0">
                <a:latin typeface="Arial"/>
                <a:cs typeface="Arial"/>
              </a:rPr>
              <a:t>outside</a:t>
            </a:r>
            <a:r>
              <a:rPr lang="en-US" sz="2400" dirty="0">
                <a:latin typeface="Arial"/>
                <a:cs typeface="Arial"/>
              </a:rPr>
              <a:t> subject of interest (Ag Science </a:t>
            </a:r>
            <a:r>
              <a:rPr lang="en-US" sz="2400" u="sng" dirty="0">
                <a:latin typeface="Arial"/>
                <a:cs typeface="Arial"/>
              </a:rPr>
              <a:t>or</a:t>
            </a:r>
            <a:r>
              <a:rPr lang="en-US" sz="2400" dirty="0">
                <a:latin typeface="Arial"/>
                <a:cs typeface="Arial"/>
              </a:rPr>
              <a:t> Applied </a:t>
            </a:r>
            <a:r>
              <a:rPr lang="en-US" sz="2400" dirty="0" err="1">
                <a:latin typeface="Arial"/>
                <a:cs typeface="Arial"/>
              </a:rPr>
              <a:t>Maths</a:t>
            </a:r>
            <a:r>
              <a:rPr lang="en-US" sz="2400" dirty="0">
                <a:latin typeface="Arial"/>
                <a:cs typeface="Arial"/>
              </a:rPr>
              <a:t>) to Ms Norris before November 30th and you can still do this. </a:t>
            </a:r>
            <a:r>
              <a:rPr lang="en-US" dirty="0">
                <a:latin typeface="Arial"/>
                <a:cs typeface="Arial"/>
              </a:rPr>
              <a:t>Email </a:t>
            </a:r>
            <a:r>
              <a:rPr lang="en-US" dirty="0">
                <a:latin typeface="Arial"/>
                <a:cs typeface="Arial"/>
                <a:hlinkClick r:id="rId3"/>
              </a:rPr>
              <a:t>n</a:t>
            </a:r>
            <a:r>
              <a:rPr lang="en-US" sz="2400" dirty="0">
                <a:latin typeface="Arial"/>
                <a:cs typeface="Arial"/>
                <a:hlinkClick r:id="rId3"/>
              </a:rPr>
              <a:t>iamh.</a:t>
            </a:r>
            <a:r>
              <a:rPr lang="en-US" dirty="0">
                <a:latin typeface="Arial"/>
                <a:cs typeface="Arial"/>
                <a:hlinkClick r:id="rId3"/>
              </a:rPr>
              <a:t>n</a:t>
            </a:r>
            <a:r>
              <a:rPr lang="en-US" sz="2400" dirty="0">
                <a:latin typeface="Arial"/>
                <a:cs typeface="Arial"/>
                <a:hlinkClick r:id="rId3"/>
              </a:rPr>
              <a:t>orris@stmarysmidleton.com</a:t>
            </a:r>
            <a:endParaRPr lang="en-US" dirty="0">
              <a:solidFill>
                <a:schemeClr val="bg2">
                  <a:lumMod val="25000"/>
                </a:schemeClr>
              </a:solidFill>
              <a:latin typeface="Arial"/>
              <a:cs typeface="Arial"/>
            </a:endParaRPr>
          </a:p>
          <a:p>
            <a:pPr marL="0" indent="0" eaLnBrk="1" fontAlgn="auto" hangingPunct="1">
              <a:lnSpc>
                <a:spcPct val="90000"/>
              </a:lnSpc>
              <a:spcAft>
                <a:spcPts val="0"/>
              </a:spcAft>
              <a:buNone/>
              <a:defRPr/>
            </a:pPr>
            <a:endParaRPr lang="en-US" dirty="0">
              <a:solidFill>
                <a:schemeClr val="bg2">
                  <a:lumMod val="25000"/>
                </a:schemeClr>
              </a:solidFill>
              <a:latin typeface="Arial"/>
              <a:cs typeface="Arial"/>
            </a:endParaRPr>
          </a:p>
          <a:p>
            <a:pPr marL="0" indent="0" eaLnBrk="1" fontAlgn="auto" hangingPunct="1">
              <a:lnSpc>
                <a:spcPct val="90000"/>
              </a:lnSpc>
              <a:spcAft>
                <a:spcPts val="0"/>
              </a:spcAft>
              <a:buNone/>
              <a:defRPr/>
            </a:pPr>
            <a:r>
              <a:rPr lang="en-US" sz="2400" dirty="0">
                <a:solidFill>
                  <a:srgbClr val="FF0000"/>
                </a:solidFill>
                <a:latin typeface="Arial"/>
                <a:cs typeface="Arial"/>
              </a:rPr>
              <a:t>Please Note: </a:t>
            </a:r>
            <a:r>
              <a:rPr lang="en-US" sz="2400" dirty="0">
                <a:solidFill>
                  <a:schemeClr val="bg2">
                    <a:lumMod val="25000"/>
                  </a:schemeClr>
                </a:solidFill>
                <a:latin typeface="Arial"/>
                <a:cs typeface="Arial"/>
              </a:rPr>
              <a:t>If you intend on taking any other subjects as an 8</a:t>
            </a:r>
            <a:r>
              <a:rPr lang="en-US" sz="2400" baseline="30000" dirty="0">
                <a:solidFill>
                  <a:schemeClr val="bg2">
                    <a:lumMod val="25000"/>
                  </a:schemeClr>
                </a:solidFill>
                <a:latin typeface="Arial"/>
                <a:cs typeface="Arial"/>
              </a:rPr>
              <a:t>th</a:t>
            </a:r>
            <a:r>
              <a:rPr lang="en-US" sz="2400" dirty="0">
                <a:solidFill>
                  <a:schemeClr val="bg2">
                    <a:lumMod val="25000"/>
                  </a:schemeClr>
                </a:solidFill>
                <a:latin typeface="Arial"/>
                <a:cs typeface="Arial"/>
              </a:rPr>
              <a:t> subject outside of school and sitting the exam here, you must be aware that taking these subjects independently may not meet Department of Education requirements. Please check with Ms Norris.</a:t>
            </a:r>
          </a:p>
          <a:p>
            <a:pPr marL="0" indent="0" eaLnBrk="1" fontAlgn="auto" hangingPunct="1">
              <a:lnSpc>
                <a:spcPct val="90000"/>
              </a:lnSpc>
              <a:spcAft>
                <a:spcPts val="0"/>
              </a:spcAft>
              <a:buNone/>
              <a:defRPr/>
            </a:pPr>
            <a:endParaRPr lang="en-US" dirty="0">
              <a:solidFill>
                <a:schemeClr val="bg2">
                  <a:lumMod val="25000"/>
                </a:schemeClr>
              </a:solidFill>
              <a:latin typeface="Arial"/>
              <a:cs typeface="Arial"/>
            </a:endParaRPr>
          </a:p>
          <a:p>
            <a:pPr marL="0" indent="0" eaLnBrk="1" fontAlgn="auto" hangingPunct="1">
              <a:lnSpc>
                <a:spcPct val="90000"/>
              </a:lnSpc>
              <a:spcAft>
                <a:spcPts val="0"/>
              </a:spcAft>
              <a:buNone/>
              <a:defRPr/>
            </a:pPr>
            <a:endParaRPr lang="en-US" sz="2400" dirty="0">
              <a:solidFill>
                <a:schemeClr val="bg2">
                  <a:lumMod val="25000"/>
                </a:schemeClr>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35545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fontAlgn="auto" hangingPunct="1">
              <a:spcAft>
                <a:spcPts val="0"/>
              </a:spcAft>
              <a:defRPr/>
            </a:pPr>
            <a:r>
              <a:rPr lang="en-IE" dirty="0">
                <a:solidFill>
                  <a:schemeClr val="bg2">
                    <a:lumMod val="25000"/>
                  </a:schemeClr>
                </a:solidFill>
                <a:latin typeface="Arial" pitchFamily="34" charset="0"/>
                <a:cs typeface="Arial" pitchFamily="34" charset="0"/>
              </a:rPr>
              <a:t>Questions to ask yourself</a:t>
            </a:r>
            <a:endParaRPr lang="en-US" dirty="0">
              <a:solidFill>
                <a:schemeClr val="bg2">
                  <a:lumMod val="25000"/>
                </a:schemeClr>
              </a:solidFill>
              <a:latin typeface="Arial" pitchFamily="34" charset="0"/>
              <a:cs typeface="Arial" pitchFamily="34" charset="0"/>
            </a:endParaRPr>
          </a:p>
        </p:txBody>
      </p:sp>
      <p:sp>
        <p:nvSpPr>
          <p:cNvPr id="12291" name="Rectangle 3"/>
          <p:cNvSpPr>
            <a:spLocks noGrp="1" noChangeArrowheads="1"/>
          </p:cNvSpPr>
          <p:nvPr>
            <p:ph sz="quarter" idx="1"/>
          </p:nvPr>
        </p:nvSpPr>
        <p:spPr>
          <a:xfrm>
            <a:off x="457200" y="1600200"/>
            <a:ext cx="7467600" cy="4873625"/>
          </a:xfrm>
        </p:spPr>
        <p:txBody>
          <a:bodyPr/>
          <a:lstStyle/>
          <a:p>
            <a:pPr eaLnBrk="1" hangingPunct="1"/>
            <a:r>
              <a:rPr lang="en-IE" altLang="en-US" dirty="0">
                <a:latin typeface="Arial" panose="020B0604020202020204" pitchFamily="34" charset="0"/>
                <a:cs typeface="Arial" panose="020B0604020202020204" pitchFamily="34" charset="0"/>
              </a:rPr>
              <a:t>What subjects have you in mind?</a:t>
            </a:r>
          </a:p>
          <a:p>
            <a:pPr eaLnBrk="1" hangingPunct="1"/>
            <a:r>
              <a:rPr lang="en-IE" altLang="en-US" dirty="0">
                <a:latin typeface="Arial" panose="020B0604020202020204" pitchFamily="34" charset="0"/>
                <a:cs typeface="Arial" panose="020B0604020202020204" pitchFamily="34" charset="0"/>
              </a:rPr>
              <a:t>What is involved in taking the subjects?</a:t>
            </a:r>
          </a:p>
          <a:p>
            <a:pPr eaLnBrk="1" hangingPunct="1"/>
            <a:r>
              <a:rPr lang="en-IE" altLang="en-US" dirty="0">
                <a:latin typeface="Arial" panose="020B0604020202020204" pitchFamily="34" charset="0"/>
                <a:cs typeface="Arial" panose="020B0604020202020204" pitchFamily="34" charset="0"/>
              </a:rPr>
              <a:t>Will the subjects you have selected meet college matriculation (entry) requirements?</a:t>
            </a:r>
          </a:p>
          <a:p>
            <a:pPr eaLnBrk="1" hangingPunct="1"/>
            <a:endParaRPr lang="en-IE" altLang="en-US" dirty="0">
              <a:latin typeface="Arial" panose="020B0604020202020204" pitchFamily="34" charset="0"/>
              <a:cs typeface="Arial" panose="020B0604020202020204" pitchFamily="34" charset="0"/>
            </a:endParaRPr>
          </a:p>
          <a:p>
            <a:pPr eaLnBrk="1" hangingPunct="1"/>
            <a:r>
              <a:rPr lang="en-IE" altLang="en-US" dirty="0">
                <a:solidFill>
                  <a:schemeClr val="bg2">
                    <a:lumMod val="25000"/>
                  </a:schemeClr>
                </a:solidFill>
                <a:latin typeface="Arial" panose="020B0604020202020204" pitchFamily="34" charset="0"/>
                <a:cs typeface="Arial" panose="020B0604020202020204" pitchFamily="34" charset="0"/>
              </a:rPr>
              <a:t>You must do the research </a:t>
            </a:r>
            <a:r>
              <a:rPr lang="en-IE" altLang="en-US" b="1" i="1" dirty="0">
                <a:solidFill>
                  <a:schemeClr val="bg2">
                    <a:lumMod val="25000"/>
                  </a:schemeClr>
                </a:solidFill>
                <a:latin typeface="Arial" panose="020B0604020202020204" pitchFamily="34" charset="0"/>
                <a:cs typeface="Arial" panose="020B0604020202020204" pitchFamily="34" charset="0"/>
              </a:rPr>
              <a:t>yourself, YOU</a:t>
            </a:r>
            <a:r>
              <a:rPr lang="en-IE" altLang="en-US" dirty="0">
                <a:solidFill>
                  <a:schemeClr val="bg2">
                    <a:lumMod val="25000"/>
                  </a:schemeClr>
                </a:solidFill>
                <a:latin typeface="Arial" panose="020B0604020202020204" pitchFamily="34" charset="0"/>
                <a:cs typeface="Arial" panose="020B0604020202020204" pitchFamily="34" charset="0"/>
              </a:rPr>
              <a:t> will make a better decision.</a:t>
            </a:r>
          </a:p>
          <a:p>
            <a:pPr eaLnBrk="1" hangingPunct="1"/>
            <a:endParaRPr lang="en-US" altLang="en-US" dirty="0">
              <a:solidFill>
                <a:schemeClr val="bg2">
                  <a:lumMod val="25000"/>
                </a:schemeClr>
              </a:solidFill>
              <a:latin typeface="Arial" panose="020B0604020202020204" pitchFamily="34" charset="0"/>
              <a:cs typeface="Arial" panose="020B0604020202020204" pitchFamily="34" charset="0"/>
            </a:endParaRP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2215" y="59846"/>
            <a:ext cx="19081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Investigation.jpg">
            <a:extLst>
              <a:ext uri="{FF2B5EF4-FFF2-40B4-BE49-F238E27FC236}">
                <a16:creationId xmlns:a16="http://schemas.microsoft.com/office/drawing/2014/main" id="{1094D604-AAF3-497C-8130-41DF285690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5058" y="4510282"/>
            <a:ext cx="2073080" cy="207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3731FE0B378439896652D232C5DE4" ma:contentTypeVersion="9" ma:contentTypeDescription="Create a new document." ma:contentTypeScope="" ma:versionID="4ec8e79136af2651f150e32f8c79c1da">
  <xsd:schema xmlns:xsd="http://www.w3.org/2001/XMLSchema" xmlns:xs="http://www.w3.org/2001/XMLSchema" xmlns:p="http://schemas.microsoft.com/office/2006/metadata/properties" xmlns:ns2="1b643e8c-1ba9-48a3-b590-9168830b2582" targetNamespace="http://schemas.microsoft.com/office/2006/metadata/properties" ma:root="true" ma:fieldsID="d9ef4f1b43336cb09a8b70c120da4069" ns2:_="">
    <xsd:import namespace="1b643e8c-1ba9-48a3-b590-9168830b2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43e8c-1ba9-48a3-b590-9168830b2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2B2F1A-3FE6-4298-8D55-39C236B4D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43e8c-1ba9-48a3-b590-9168830b2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8E6486-0388-4394-9FC9-0107D62AFDD4}">
  <ds:schemaRefs>
    <ds:schemaRef ds:uri="http://schemas.microsoft.com/sharepoint/v3/contenttype/forms"/>
  </ds:schemaRefs>
</ds:datastoreItem>
</file>

<file path=customXml/itemProps3.xml><?xml version="1.0" encoding="utf-8"?>
<ds:datastoreItem xmlns:ds="http://schemas.openxmlformats.org/officeDocument/2006/customXml" ds:itemID="{8260620C-DF1A-4ECF-B4F1-7E97394B6295}">
  <ds:schemaRefs>
    <ds:schemaRef ds:uri="http://purl.org/dc/dcmitype/"/>
    <ds:schemaRef ds:uri="http://schemas.microsoft.com/office/infopath/2007/PartnerControls"/>
    <ds:schemaRef ds:uri="http://www.w3.org/XML/1998/namespace"/>
    <ds:schemaRef ds:uri="http://schemas.microsoft.com/office/2006/documentManagement/types"/>
    <ds:schemaRef ds:uri="1b643e8c-1ba9-48a3-b590-9168830b2582"/>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1692</TotalTime>
  <Words>2442</Words>
  <Application>Microsoft Office PowerPoint</Application>
  <PresentationFormat>On-screen Show (4:3)</PresentationFormat>
  <Paragraphs>327</Paragraphs>
  <Slides>39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Abadi</vt:lpstr>
      <vt:lpstr>Aharoni</vt:lpstr>
      <vt:lpstr>Arial</vt:lpstr>
      <vt:lpstr>Arial Black</vt:lpstr>
      <vt:lpstr>Calibri</vt:lpstr>
      <vt:lpstr>Century Schoolbook</vt:lpstr>
      <vt:lpstr>Old English Text MT</vt:lpstr>
      <vt:lpstr>Tahoma</vt:lpstr>
      <vt:lpstr>Times New Roman</vt:lpstr>
      <vt:lpstr>Wingdings</vt:lpstr>
      <vt:lpstr>Wingdings 2</vt:lpstr>
      <vt:lpstr>Oriel</vt:lpstr>
      <vt:lpstr>SENIOR CYCLE OPTIONS</vt:lpstr>
      <vt:lpstr>In this presentation we will cover: </vt:lpstr>
      <vt:lpstr>National Framework of Qualifications Quality and Qualifications Ireland (QQI) Awarding body                   You are here in 5th, 6th year</vt:lpstr>
      <vt:lpstr>OPTION 1– Leaving Certificate Established LCE  You will take 7 subjects FOR YOUR LC EXAMS </vt:lpstr>
      <vt:lpstr>your options during school timetabled hours in order of preference1-to 6</vt:lpstr>
      <vt:lpstr>* TWO NEW SUBJECTS ON OFFER WITHIN SCHOOL TIMETABLE……. SUBJECT TO STUDENT INTEREST</vt:lpstr>
      <vt:lpstr>order of preference on subject choice form</vt:lpstr>
      <vt:lpstr>Possible 8th subject outside school hours?</vt:lpstr>
      <vt:lpstr>Questions to ask yourself</vt:lpstr>
      <vt:lpstr>PowerPoint Presentation</vt:lpstr>
      <vt:lpstr>HOW OUR SYSTEM/SUBJECT CHOICE APPLIES TO COLLEGE</vt:lpstr>
      <vt:lpstr>     consider our grading and points system </vt:lpstr>
      <vt:lpstr>PowerPoint Presentation</vt:lpstr>
      <vt:lpstr>     consider our grading and points system </vt:lpstr>
      <vt:lpstr>PowerPoint Presentation</vt:lpstr>
      <vt:lpstr>in terms of subject content, assessment…… research on careersportal is the key to good subject choice</vt:lpstr>
      <vt:lpstr>Using your CareersPortal account to research</vt:lpstr>
      <vt:lpstr>Consider the following – 3rd level </vt:lpstr>
      <vt:lpstr>Meeting college  matriculation (entry) requirements </vt:lpstr>
      <vt:lpstr>  Level 8 Abinitio Hons Degree  Minimum Requirements </vt:lpstr>
      <vt:lpstr>Institutes of technology/technological university  requirements</vt:lpstr>
      <vt:lpstr>  specific requirements Some examples</vt:lpstr>
      <vt:lpstr>PowerPoint Presentation</vt:lpstr>
      <vt:lpstr>science subject or  not? some examples</vt:lpstr>
      <vt:lpstr>Other specific requirements </vt:lpstr>
      <vt:lpstr>Other Specific requirements in sciences– be careful</vt:lpstr>
      <vt:lpstr>thinking of europe for sciences?</vt:lpstr>
      <vt:lpstr>   </vt:lpstr>
      <vt:lpstr>3rd  Language REQUIRED  </vt:lpstr>
      <vt:lpstr>no 3rd language:</vt:lpstr>
      <vt:lpstr>   language exemptions – For Universities  </vt:lpstr>
      <vt:lpstr>Other helpful Subjects (not specific requirements, even in degrees associated with them)</vt:lpstr>
      <vt:lpstr>Recap -To Keep college Options Open</vt:lpstr>
      <vt:lpstr>PowerPoint Presentation</vt:lpstr>
      <vt:lpstr>PowerPoint Presentation</vt:lpstr>
      <vt:lpstr>Supports &amp; submission of your online form</vt:lpstr>
      <vt:lpstr>IN GENERAL – BE PRACTICAL</vt:lpstr>
      <vt:lpstr>3rd Years going straight to 5th</vt:lpstr>
      <vt:lpstr>ADDITIONAL RESEARCH OPTIONS TO CAREERSPORTAL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CYCLE OPTIONS</dc:title>
  <dc:creator>Niamh Daly</dc:creator>
  <cp:lastModifiedBy>Ms Norris</cp:lastModifiedBy>
  <cp:revision>970</cp:revision>
  <dcterms:modified xsi:type="dcterms:W3CDTF">2022-01-26T11:54:36Z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0x0101005443731FE0B378439896652D232C5DE4</vt:lpwstr>
  </property>
</Properties>
</file>